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76" r:id="rId4"/>
    <p:sldId id="258" r:id="rId5"/>
    <p:sldId id="259" r:id="rId6"/>
    <p:sldId id="260" r:id="rId7"/>
    <p:sldId id="263" r:id="rId8"/>
    <p:sldId id="264" r:id="rId9"/>
    <p:sldId id="261" r:id="rId10"/>
    <p:sldId id="262" r:id="rId11"/>
    <p:sldId id="275" r:id="rId12"/>
    <p:sldId id="278" r:id="rId13"/>
    <p:sldId id="269" r:id="rId14"/>
    <p:sldId id="265" r:id="rId15"/>
    <p:sldId id="266" r:id="rId16"/>
    <p:sldId id="279" r:id="rId17"/>
    <p:sldId id="267" r:id="rId18"/>
    <p:sldId id="268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C9A4EC7-0849-4C02-B785-4A4F3C1B548F}" type="datetimeFigureOut">
              <a:rPr lang="en-US" smtClean="0"/>
              <a:pPr/>
              <a:t>9/12/2017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F1AAB3F-91FB-4988-A019-27EEC1A73A6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C9A4EC7-0849-4C02-B785-4A4F3C1B548F}" type="datetimeFigureOut">
              <a:rPr lang="en-US" smtClean="0"/>
              <a:pPr/>
              <a:t>9/12/2017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F1AAB3F-91FB-4988-A019-27EEC1A73A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C9A4EC7-0849-4C02-B785-4A4F3C1B548F}" type="datetimeFigureOut">
              <a:rPr lang="en-US" smtClean="0"/>
              <a:pPr/>
              <a:t>9/12/2017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F1AAB3F-91FB-4988-A019-27EEC1A73A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C9A4EC7-0849-4C02-B785-4A4F3C1B548F}" type="datetimeFigureOut">
              <a:rPr lang="en-US" smtClean="0"/>
              <a:pPr/>
              <a:t>9/12/2017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F1AAB3F-91FB-4988-A019-27EEC1A73A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C9A4EC7-0849-4C02-B785-4A4F3C1B548F}" type="datetimeFigureOut">
              <a:rPr lang="en-US" smtClean="0"/>
              <a:pPr/>
              <a:t>9/12/2017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F1AAB3F-91FB-4988-A019-27EEC1A73A6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C9A4EC7-0849-4C02-B785-4A4F3C1B548F}" type="datetimeFigureOut">
              <a:rPr lang="en-US" smtClean="0"/>
              <a:pPr/>
              <a:t>9/12/2017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F1AAB3F-91FB-4988-A019-27EEC1A73A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C9A4EC7-0849-4C02-B785-4A4F3C1B548F}" type="datetimeFigureOut">
              <a:rPr lang="en-US" smtClean="0"/>
              <a:pPr/>
              <a:t>9/12/2017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F1AAB3F-91FB-4988-A019-27EEC1A73A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C9A4EC7-0849-4C02-B785-4A4F3C1B548F}" type="datetimeFigureOut">
              <a:rPr lang="en-US" smtClean="0"/>
              <a:pPr/>
              <a:t>9/12/2017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F1AAB3F-91FB-4988-A019-27EEC1A73A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C9A4EC7-0849-4C02-B785-4A4F3C1B548F}" type="datetimeFigureOut">
              <a:rPr lang="en-US" smtClean="0"/>
              <a:pPr/>
              <a:t>9/12/2017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F1AAB3F-91FB-4988-A019-27EEC1A73A6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C9A4EC7-0849-4C02-B785-4A4F3C1B548F}" type="datetimeFigureOut">
              <a:rPr lang="en-US" smtClean="0"/>
              <a:pPr/>
              <a:t>9/12/2017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F1AAB3F-91FB-4988-A019-27EEC1A73A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C9A4EC7-0849-4C02-B785-4A4F3C1B548F}" type="datetimeFigureOut">
              <a:rPr lang="en-US" smtClean="0"/>
              <a:pPr/>
              <a:t>9/12/2017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F1AAB3F-91FB-4988-A019-27EEC1A73A6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0C9A4EC7-0849-4C02-B785-4A4F3C1B548F}" type="datetimeFigureOut">
              <a:rPr lang="en-US" smtClean="0"/>
              <a:pPr/>
              <a:t>9/12/2017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1F1AAB3F-91FB-4988-A019-27EEC1A73A6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7.xml"/><Relationship Id="rId1" Type="http://schemas.openxmlformats.org/officeDocument/2006/relationships/video" Target="\Ergotamine-RotX" TargetMode="Externa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w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935502"/>
          </a:xfrm>
        </p:spPr>
        <p:txBody>
          <a:bodyPr/>
          <a:lstStyle/>
          <a:p>
            <a:r>
              <a:rPr lang="en-US" dirty="0" smtClean="0"/>
              <a:t>Forensic Science: Introduction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371600"/>
            <a:ext cx="7482840" cy="5007936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Char char="Ø"/>
            </a:pPr>
            <a:endParaRPr lang="en-US" dirty="0" smtClean="0"/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en-US" dirty="0" smtClean="0"/>
              <a:t> </a:t>
            </a:r>
            <a:r>
              <a:rPr lang="en-US" sz="32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Forensic Science 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- Application of the scientific method and techniques to law and criminal justice.</a:t>
            </a:r>
          </a:p>
          <a:p>
            <a:pPr>
              <a:lnSpc>
                <a:spcPct val="90000"/>
              </a:lnSpc>
            </a:pPr>
            <a:endParaRPr lang="en-US" sz="32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 Encompasses many fields: Chemistry, Physics, Biology, Earth Sciences, Mathematics, Psychology, Anthropology, etc…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0" y="533400"/>
            <a:ext cx="7162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 smtClean="0">
                <a:solidFill>
                  <a:schemeClr val="tx2"/>
                </a:solidFill>
              </a:rPr>
              <a:t>Multidisciplinay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smtClean="0">
                <a:solidFill>
                  <a:schemeClr val="tx2"/>
                </a:solidFill>
              </a:rPr>
              <a:t>Approach and Needs of Forensic Science – Salem Witch Trials</a:t>
            </a:r>
            <a:endParaRPr lang="en-US" sz="2800" dirty="0">
              <a:solidFill>
                <a:schemeClr val="tx2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971800" y="1828800"/>
            <a:ext cx="571500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/>
              <a:t>In </a:t>
            </a:r>
            <a:r>
              <a:rPr lang="en-US" sz="2000" b="1" dirty="0" smtClean="0"/>
              <a:t>February of the exceptionally cold winter of 1692, </a:t>
            </a:r>
            <a:r>
              <a:rPr lang="en-US" sz="2000" b="1" dirty="0" smtClean="0"/>
              <a:t>Betty </a:t>
            </a:r>
            <a:r>
              <a:rPr lang="en-US" sz="2000" b="1" dirty="0" smtClean="0"/>
              <a:t>Parris became strangely </a:t>
            </a:r>
            <a:r>
              <a:rPr lang="en-US" sz="2000" b="1" dirty="0" smtClean="0"/>
              <a:t>ill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/>
              <a:t>Flue-like symptoms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/>
              <a:t> </a:t>
            </a:r>
            <a:r>
              <a:rPr lang="en-US" sz="2000" b="1" dirty="0" smtClean="0"/>
              <a:t>She dashed </a:t>
            </a:r>
            <a:r>
              <a:rPr lang="en-US" sz="2000" b="1" dirty="0" smtClean="0"/>
              <a:t>about, contorted </a:t>
            </a:r>
            <a:r>
              <a:rPr lang="en-US" sz="2000" b="1" dirty="0" smtClean="0"/>
              <a:t>in pain, and complained of fever</a:t>
            </a:r>
            <a:r>
              <a:rPr lang="en-US" sz="2000" b="1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/>
              <a:t>Strange dances that continued until exhaustion/collapse</a:t>
            </a:r>
            <a:r>
              <a:rPr lang="en-US" sz="2000" b="1" dirty="0" smtClean="0"/>
              <a:t> 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/>
              <a:t>Cotton </a:t>
            </a:r>
            <a:r>
              <a:rPr lang="en-US" sz="2000" b="1" dirty="0" smtClean="0"/>
              <a:t>Mather </a:t>
            </a:r>
            <a:r>
              <a:rPr lang="en-US" sz="2000" b="1" dirty="0" smtClean="0"/>
              <a:t>published </a:t>
            </a:r>
            <a:r>
              <a:rPr lang="en-US" sz="2000" b="1" dirty="0" smtClean="0"/>
              <a:t>a popular book, "Memorable Providences," describing the suspected witchcraft of an Irish washerwoman in Boston, and Betty's behavior mirrored that of the afflicted person </a:t>
            </a:r>
            <a:r>
              <a:rPr lang="en-US" sz="2000" b="1" dirty="0" smtClean="0"/>
              <a:t>.</a:t>
            </a:r>
            <a:endParaRPr lang="en-US" sz="2000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819400"/>
            <a:ext cx="2671763" cy="34290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1690 Medicine</a:t>
            </a:r>
            <a:endParaRPr lang="en-US" dirty="0"/>
          </a:p>
        </p:txBody>
      </p:sp>
      <p:pic>
        <p:nvPicPr>
          <p:cNvPr id="7" name="Picture 5" descr="bp55wl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7999" y="1117311"/>
            <a:ext cx="1374775" cy="3921125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1447800"/>
            <a:ext cx="2286000" cy="35560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  <p:sp>
        <p:nvSpPr>
          <p:cNvPr id="5" name="Rectangle 1030"/>
          <p:cNvSpPr>
            <a:spLocks noChangeArrowheads="1"/>
          </p:cNvSpPr>
          <p:nvPr/>
        </p:nvSpPr>
        <p:spPr bwMode="auto">
          <a:xfrm>
            <a:off x="5264837" y="1260376"/>
            <a:ext cx="3068562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dirty="0">
                <a:latin typeface="Arial" pitchFamily="34" charset="0"/>
              </a:rPr>
              <a:t>King Henry VIII signed a decree merging two groups into the Great Company of Barbers and Surgeons. </a:t>
            </a:r>
          </a:p>
        </p:txBody>
      </p:sp>
      <p:pic>
        <p:nvPicPr>
          <p:cNvPr id="6" name="Picture 103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1218" y="3568700"/>
            <a:ext cx="4495800" cy="2667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0" y="0"/>
            <a:ext cx="2035175" cy="1453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905000" y="228600"/>
            <a:ext cx="7086600" cy="14478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altLang="en-US" smtClean="0"/>
              <a:t>1690 Medicine</a:t>
            </a:r>
            <a:endParaRPr lang="en-US" altLang="en-US" smtClean="0"/>
          </a:p>
        </p:txBody>
      </p:sp>
      <p:pic>
        <p:nvPicPr>
          <p:cNvPr id="5" name="Picture 7" descr="leachpic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9145" y="3886200"/>
            <a:ext cx="3429000" cy="218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981200"/>
            <a:ext cx="2286000" cy="355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3796145" y="125730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-106" charset="0"/>
              </a:rPr>
              <a:t>External Injury:</a:t>
            </a:r>
            <a:endParaRPr lang="en-US" dirty="0">
              <a:latin typeface="Verdana" pitchFamily="-106" charset="0"/>
            </a:endParaRPr>
          </a:p>
          <a:p>
            <a:pPr>
              <a:defRPr/>
            </a:pPr>
            <a:r>
              <a:rPr lang="en-US" dirty="0">
                <a:latin typeface="Verdana" pitchFamily="-106" charset="0"/>
              </a:rPr>
              <a:t>Amputation:</a:t>
            </a:r>
          </a:p>
          <a:p>
            <a:pPr>
              <a:defRPr/>
            </a:pPr>
            <a:r>
              <a:rPr lang="en-US" dirty="0">
                <a:latin typeface="Verdana" pitchFamily="-106" charset="0"/>
              </a:rPr>
              <a:t>	Most died of blood-loss, </a:t>
            </a:r>
            <a:r>
              <a:rPr lang="en-US" dirty="0" smtClean="0">
                <a:latin typeface="Verdana" pitchFamily="-106" charset="0"/>
              </a:rPr>
              <a:t>	shock</a:t>
            </a:r>
            <a:r>
              <a:rPr lang="en-US" dirty="0">
                <a:latin typeface="Verdana" pitchFamily="-106" charset="0"/>
              </a:rPr>
              <a:t>, or infection.</a:t>
            </a:r>
            <a:endParaRPr lang="en-US" dirty="0">
              <a:latin typeface="Verdana" pitchFamily="-106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941617" y="2743200"/>
            <a:ext cx="440574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Internal Illness</a:t>
            </a:r>
            <a:r>
              <a:rPr lang="en-US" altLang="en-US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:</a:t>
            </a:r>
            <a:endParaRPr lang="en-US" altLang="en-US" dirty="0">
              <a:latin typeface="Verdana" pitchFamily="34" charset="0"/>
            </a:endParaRPr>
          </a:p>
          <a:p>
            <a:r>
              <a:rPr lang="en-US" altLang="en-US" dirty="0">
                <a:latin typeface="Verdana" pitchFamily="34" charset="0"/>
              </a:rPr>
              <a:t>Illness was cause by an imbalance in </a:t>
            </a:r>
            <a:r>
              <a:rPr lang="en-US" altLang="en-US" dirty="0" smtClean="0">
                <a:latin typeface="Verdana" pitchFamily="34" charset="0"/>
              </a:rPr>
              <a:t>blood, bile, phlegm</a:t>
            </a:r>
          </a:p>
        </p:txBody>
      </p:sp>
    </p:spTree>
    <p:extLst>
      <p:ext uri="{BB962C8B-B14F-4D97-AF65-F5344CB8AC3E}">
        <p14:creationId xmlns:p14="http://schemas.microsoft.com/office/powerpoint/2010/main" val="2017332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Salem Witch Trials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752600"/>
            <a:ext cx="2525713" cy="4451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3276600" y="1295400"/>
            <a:ext cx="5483225" cy="486287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altLang="en-US" sz="2400" dirty="0">
                <a:latin typeface="Times" charset="0"/>
              </a:rPr>
              <a:t>June through September of 1692: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Times" charset="0"/>
              </a:rPr>
              <a:t>19 men and women, convicted of witchcraft, were hung on Gallows Hill near Salem Village.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Times" charset="0"/>
              </a:rPr>
              <a:t>An 80-yr. old man - pressed to death under heavy stones.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Times" charset="0"/>
              </a:rPr>
              <a:t>Hundreds of others faced accusations of witchcraft.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Times" charset="0"/>
              </a:rPr>
              <a:t>Dozens languished in jail for months without trials.  </a:t>
            </a:r>
          </a:p>
          <a:p>
            <a:pPr lvl="1">
              <a:buFont typeface="Wingdings" pitchFamily="2" charset="2"/>
              <a:buChar char="§"/>
            </a:pPr>
            <a:endParaRPr lang="en-US" altLang="en-US" dirty="0">
              <a:latin typeface="Times" charset="0"/>
            </a:endParaRPr>
          </a:p>
          <a:p>
            <a:r>
              <a:rPr lang="en-US" altLang="en-US" sz="2600" dirty="0">
                <a:latin typeface="Times" charset="0"/>
              </a:rPr>
              <a:t>Late 1692, the hysteria that swept through Puritan Massachusetts ended.</a:t>
            </a:r>
            <a:endParaRPr lang="en-US" altLang="en-US" dirty="0">
              <a:latin typeface="Times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800"/>
              <a:t>“Examination of a Witch”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371600"/>
            <a:ext cx="7547945" cy="5257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Ergotism</a:t>
            </a:r>
            <a:r>
              <a:rPr lang="en-US" dirty="0" smtClean="0"/>
              <a:t> (St. Anthony’s Fire)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990600" y="1166842"/>
            <a:ext cx="7924800" cy="4228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80000"/>
              </a:lnSpc>
              <a:buFont typeface="Wingdings" pitchFamily="2" charset="2"/>
              <a:buNone/>
            </a:pPr>
            <a:r>
              <a:rPr lang="en-US" sz="2400" b="1" dirty="0" smtClean="0">
                <a:solidFill>
                  <a:srgbClr val="E8E5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</a:t>
            </a:r>
          </a:p>
          <a:p>
            <a:pPr marL="285750" indent="-285750">
              <a:lnSpc>
                <a:spcPct val="80000"/>
              </a:lnSpc>
              <a:buFont typeface="Wingdings" pitchFamily="2" charset="2"/>
              <a:buNone/>
            </a:pPr>
            <a:r>
              <a:rPr lang="en-US" sz="2400" b="1" dirty="0" smtClean="0">
                <a:solidFill>
                  <a:srgbClr val="E8E5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Ergot</a:t>
            </a:r>
            <a:r>
              <a:rPr lang="en-US" sz="2400" dirty="0" smtClean="0"/>
              <a:t> - </a:t>
            </a:r>
            <a:r>
              <a:rPr lang="en-US" sz="2400" b="1" dirty="0" smtClean="0"/>
              <a:t>A toxic fungus found as a parasite on grains of rye.  </a:t>
            </a:r>
          </a:p>
          <a:p>
            <a:pPr marL="285750" indent="-285750">
              <a:lnSpc>
                <a:spcPct val="80000"/>
              </a:lnSpc>
              <a:buFont typeface="Wingdings" pitchFamily="2" charset="2"/>
              <a:buNone/>
            </a:pPr>
            <a:r>
              <a:rPr lang="en-US" sz="2400" b="1" dirty="0" smtClean="0"/>
              <a:t>		</a:t>
            </a:r>
          </a:p>
          <a:p>
            <a:pPr marL="285750" indent="-285750">
              <a:lnSpc>
                <a:spcPct val="80000"/>
              </a:lnSpc>
              <a:buFont typeface="Wingdings" pitchFamily="2" charset="2"/>
              <a:buNone/>
            </a:pPr>
            <a:r>
              <a:rPr lang="en-US" sz="2400" b="1" dirty="0" smtClean="0"/>
              <a:t>	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Gangrenous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ergotism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(gang-green)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smtClean="0"/>
              <a:t>- nausea, pains in the limbs, bodily extremities turn black, dry and become mummified</a:t>
            </a:r>
          </a:p>
          <a:p>
            <a:pPr marL="285750" indent="-285750">
              <a:lnSpc>
                <a:spcPct val="80000"/>
              </a:lnSpc>
              <a:buFont typeface="Wingdings" pitchFamily="2" charset="2"/>
              <a:buNone/>
            </a:pPr>
            <a:endParaRPr lang="en-US" sz="2400" b="1" dirty="0" smtClean="0"/>
          </a:p>
          <a:p>
            <a:pPr marL="285750" indent="-285750">
              <a:lnSpc>
                <a:spcPct val="80000"/>
              </a:lnSpc>
              <a:buFont typeface="Wingdings" pitchFamily="2" charset="2"/>
              <a:buNone/>
            </a:pPr>
            <a:r>
              <a:rPr lang="en-US" sz="2400" b="1" dirty="0" smtClean="0"/>
              <a:t>	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Hallucinogenic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ergotism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smtClean="0"/>
              <a:t>- vivid </a:t>
            </a:r>
            <a:r>
              <a:rPr lang="en-US" sz="2400" b="1" dirty="0" smtClean="0"/>
              <a:t>hallucinations nervousness, physical and mental excitement, insomnia and disorientation, strange dances with wild, jerky movements accompanied by hopping, leaping, screaming, and dancing compulsively until exhaustion lead them to collapse unconscious.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99213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kumimoji="0" lang="en-US" altLang="en-US" sz="1400">
                <a:latin typeface="Times" charset="0"/>
              </a:rPr>
              <a:t>CHE 113</a:t>
            </a:r>
            <a:r>
              <a:rPr kumimoji="0" lang="en-US" altLang="en-US" sz="1200" i="0">
                <a:latin typeface="Times" charset="0"/>
              </a:rPr>
              <a:t> </a:t>
            </a:r>
            <a:fld id="{D9AB60F4-13D8-4B4A-BF2D-4E60AEC92251}" type="slidenum">
              <a:rPr kumimoji="0" lang="en-US" altLang="en-US" sz="1400">
                <a:latin typeface="Times" charset="0"/>
              </a:rPr>
              <a:pPr eaLnBrk="1" hangingPunct="1"/>
              <a:t>16</a:t>
            </a:fld>
            <a:endParaRPr kumimoji="0" lang="en-US" altLang="en-US" sz="1200" i="0">
              <a:latin typeface="Times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073" y="1053306"/>
            <a:ext cx="3499427" cy="4610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990600" y="5689688"/>
            <a:ext cx="3305175" cy="701675"/>
          </a:xfrm>
          <a:prstGeom prst="rect">
            <a:avLst/>
          </a:prstGeom>
        </p:spPr>
        <p:txBody>
          <a:bodyPr/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buFont typeface="Wingdings" pitchFamily="2" charset="2"/>
              <a:buNone/>
            </a:pPr>
            <a:r>
              <a:rPr lang="en-US" altLang="en-US" sz="2400" dirty="0" smtClean="0"/>
              <a:t>Ergot on grains of rye</a:t>
            </a:r>
            <a:endParaRPr lang="en-US" altLang="en-US" sz="2400" dirty="0" smtClean="0"/>
          </a:p>
        </p:txBody>
      </p:sp>
      <p:pic>
        <p:nvPicPr>
          <p:cNvPr id="5" name="Ergotamine-RotX" descr="Macintosh HD:Teaching:Forensics:Chem 113 Forensic Chemistry:Lectures:Molecules:Ergotamine:Ergotamine-RotX">
            <a:hlinkClick r:id="" action="ppaction://media"/>
          </p:cNvPr>
          <p:cNvPicPr>
            <a:picLocks noChangeAspect="1" noChangeArrowheads="1"/>
          </p:cNvPicPr>
          <p:nvPr>
            <a:quickTime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805974"/>
            <a:ext cx="4167188" cy="305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4724400" y="3962399"/>
            <a:ext cx="23860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kumimoji="0" lang="en-US" altLang="en-US" sz="2000" dirty="0">
                <a:solidFill>
                  <a:srgbClr val="D4E3FD"/>
                </a:solidFill>
                <a:latin typeface="Book Antiqua" pitchFamily="18" charset="0"/>
              </a:rPr>
              <a:t>Ergotamine tartrate</a:t>
            </a:r>
            <a:endParaRPr kumimoji="0" lang="en-US" altLang="en-US" sz="1800" b="1" dirty="0">
              <a:solidFill>
                <a:srgbClr val="D4E3FD"/>
              </a:solidFill>
              <a:latin typeface="Book Antiqua" pitchFamily="18" charset="0"/>
            </a:endParaRPr>
          </a:p>
        </p:txBody>
      </p:sp>
      <p:sp>
        <p:nvSpPr>
          <p:cNvPr id="7" name="Rectangle 7"/>
          <p:cNvSpPr txBox="1">
            <a:spLocks noChangeArrowheads="1"/>
          </p:cNvSpPr>
          <p:nvPr/>
        </p:nvSpPr>
        <p:spPr>
          <a:xfrm>
            <a:off x="1905000" y="228600"/>
            <a:ext cx="7086600" cy="1447800"/>
          </a:xfrm>
          <a:prstGeom prst="rect">
            <a:avLst/>
          </a:prstGeom>
          <a:noFill/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altLang="en-US" smtClean="0"/>
              <a:t>Ergotism</a:t>
            </a:r>
            <a:endParaRPr lang="en-US" altLang="en-US" smtClean="0"/>
          </a:p>
        </p:txBody>
      </p:sp>
      <p:pic>
        <p:nvPicPr>
          <p:cNvPr id="8" name="Picture 1" descr="Screen shot 2014-12-23 at 6.31.56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8188" y="-304800"/>
            <a:ext cx="4595812" cy="418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3526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25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12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Ergotism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1600200"/>
            <a:ext cx="3470060" cy="457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533400"/>
            <a:ext cx="4038600" cy="21193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5334000" y="2895600"/>
            <a:ext cx="2386013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kumimoji="0" lang="en-US" sz="2000" dirty="0">
                <a:solidFill>
                  <a:srgbClr val="FF0000"/>
                </a:solidFill>
                <a:latin typeface="Book Antiqua" pitchFamily="18" charset="0"/>
              </a:rPr>
              <a:t>Ergotamine </a:t>
            </a:r>
            <a:r>
              <a:rPr kumimoji="0" lang="en-US" sz="2000" dirty="0" err="1">
                <a:solidFill>
                  <a:srgbClr val="FF0000"/>
                </a:solidFill>
                <a:latin typeface="Book Antiqua" pitchFamily="18" charset="0"/>
              </a:rPr>
              <a:t>tartrate</a:t>
            </a:r>
            <a:endParaRPr kumimoji="0" lang="en-US" sz="1800" b="1" dirty="0">
              <a:solidFill>
                <a:srgbClr val="FF0000"/>
              </a:solidFill>
              <a:latin typeface="Book Antiqua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81600" y="3276600"/>
            <a:ext cx="2814638" cy="2273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5334000" y="5943600"/>
            <a:ext cx="3276600" cy="4308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en-US" sz="2200" dirty="0" smtClean="0">
                <a:solidFill>
                  <a:srgbClr val="FF0000"/>
                </a:solidFill>
                <a:latin typeface="Times" pitchFamily="18" charset="0"/>
              </a:rPr>
              <a:t>L</a:t>
            </a:r>
            <a:r>
              <a:rPr kumimoji="0" lang="en-US" sz="2200" dirty="0" smtClean="0">
                <a:solidFill>
                  <a:srgbClr val="FF0000"/>
                </a:solidFill>
                <a:latin typeface="Times" pitchFamily="18" charset="0"/>
              </a:rPr>
              <a:t>ysergic acid diethylamide</a:t>
            </a:r>
            <a:endParaRPr kumimoji="0" lang="en-US" sz="2200" dirty="0">
              <a:solidFill>
                <a:srgbClr val="FF0000"/>
              </a:solidFill>
              <a:latin typeface="Times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371600" y="2286000"/>
            <a:ext cx="7772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Localization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Weather 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Timing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Symptoms (including recovery)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Accounts for full series of events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Others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5" descr="ErgotSclerotia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05400" y="609600"/>
            <a:ext cx="2986088" cy="27527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868362"/>
          </a:xfrm>
        </p:spPr>
        <p:txBody>
          <a:bodyPr/>
          <a:lstStyle/>
          <a:p>
            <a:r>
              <a:rPr lang="en-US" dirty="0" smtClean="0"/>
              <a:t>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143000"/>
            <a:ext cx="7498080" cy="51054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2800" dirty="0" smtClean="0"/>
              <a:t>Began formally in late 1700’s.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Real application of the scientific method and techniques in 1900’s.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Important Names: 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Sung </a:t>
            </a:r>
            <a:r>
              <a:rPr lang="en-US" sz="2400" dirty="0" err="1" smtClean="0"/>
              <a:t>T’zu</a:t>
            </a:r>
            <a:endParaRPr lang="en-US" sz="2400" dirty="0" smtClean="0"/>
          </a:p>
          <a:p>
            <a:pPr lvl="1">
              <a:lnSpc>
                <a:spcPct val="90000"/>
              </a:lnSpc>
            </a:pPr>
            <a:r>
              <a:rPr lang="en-US" sz="2400" dirty="0" smtClean="0"/>
              <a:t>Mathieu </a:t>
            </a:r>
            <a:r>
              <a:rPr lang="en-US" sz="2400" dirty="0" err="1" smtClean="0"/>
              <a:t>Orfila</a:t>
            </a:r>
            <a:r>
              <a:rPr lang="en-US" sz="2400" dirty="0" smtClean="0"/>
              <a:t> (toxicology)</a:t>
            </a:r>
            <a:endParaRPr lang="en-US" sz="2400" b="1" dirty="0" smtClean="0"/>
          </a:p>
          <a:p>
            <a:pPr lvl="1">
              <a:lnSpc>
                <a:spcPct val="90000"/>
              </a:lnSpc>
            </a:pPr>
            <a:r>
              <a:rPr lang="en-US" sz="2400" dirty="0" err="1" smtClean="0"/>
              <a:t>Aphonse</a:t>
            </a:r>
            <a:r>
              <a:rPr lang="en-US" sz="2400" dirty="0" smtClean="0"/>
              <a:t>  </a:t>
            </a:r>
            <a:r>
              <a:rPr lang="en-US" sz="2400" dirty="0" err="1" smtClean="0"/>
              <a:t>Bertillion</a:t>
            </a:r>
            <a:r>
              <a:rPr lang="en-US" sz="2400" dirty="0" smtClean="0"/>
              <a:t> (anthropometry)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Francis Galton (Fingerprinting)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Leone Lattes (blood grouping)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Calvin Goddard (Ballistics)</a:t>
            </a:r>
          </a:p>
          <a:p>
            <a:pPr lvl="1">
              <a:lnSpc>
                <a:spcPct val="90000"/>
              </a:lnSpc>
            </a:pPr>
            <a:r>
              <a:rPr lang="en-US" sz="2400" dirty="0" err="1" smtClean="0"/>
              <a:t>Alexndre</a:t>
            </a:r>
            <a:r>
              <a:rPr lang="en-US" sz="2400" dirty="0" smtClean="0"/>
              <a:t> </a:t>
            </a:r>
            <a:r>
              <a:rPr lang="en-US" sz="2400" dirty="0" err="1" smtClean="0"/>
              <a:t>Lacassagne</a:t>
            </a:r>
            <a:r>
              <a:rPr lang="en-US" sz="2400" dirty="0" smtClean="0"/>
              <a:t> (anthropology)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Edmond </a:t>
            </a:r>
            <a:r>
              <a:rPr lang="en-US" sz="2400" dirty="0" err="1" smtClean="0"/>
              <a:t>Locard</a:t>
            </a:r>
            <a:r>
              <a:rPr lang="en-US" sz="2400" dirty="0" smtClean="0"/>
              <a:t> (scientific criminal investigation)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Crime Writers:  A.C. Doyle, </a:t>
            </a:r>
            <a:r>
              <a:rPr lang="en-US" sz="2400" dirty="0" err="1" smtClean="0"/>
              <a:t>A.Christie</a:t>
            </a:r>
            <a:endParaRPr lang="en-US" sz="2400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err="1" smtClean="0"/>
              <a:t>Aphonse</a:t>
            </a:r>
            <a:r>
              <a:rPr lang="en-US" sz="4400" dirty="0" smtClean="0"/>
              <a:t>  </a:t>
            </a:r>
            <a:r>
              <a:rPr lang="en-US" sz="4400" dirty="0" err="1" smtClean="0"/>
              <a:t>Bertillion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295400" y="1295400"/>
            <a:ext cx="4648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Bertillon Measurements</a:t>
            </a:r>
            <a:endParaRPr lang="en-US" sz="2400" dirty="0"/>
          </a:p>
        </p:txBody>
      </p:sp>
      <p:pic>
        <p:nvPicPr>
          <p:cNvPr id="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981199" y="1749811"/>
            <a:ext cx="6477001" cy="488737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Edmond </a:t>
            </a:r>
            <a:r>
              <a:rPr lang="en-US" dirty="0" err="1" smtClean="0"/>
              <a:t>Locard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1435608" y="1447800"/>
            <a:ext cx="4050792" cy="4724400"/>
          </a:xfrm>
        </p:spPr>
        <p:txBody>
          <a:bodyPr/>
          <a:lstStyle/>
          <a:p>
            <a:r>
              <a:rPr lang="en-US" dirty="0" smtClean="0"/>
              <a:t>1877-1966 Application of scientific techniques to criminal investigations.</a:t>
            </a:r>
          </a:p>
          <a:p>
            <a:r>
              <a:rPr lang="en-US" dirty="0" smtClean="0"/>
              <a:t>Set up first real forensics lab.</a:t>
            </a:r>
          </a:p>
          <a:p>
            <a:endParaRPr lang="en-US" dirty="0"/>
          </a:p>
        </p:txBody>
      </p:sp>
      <p:pic>
        <p:nvPicPr>
          <p:cNvPr id="1028" name="Picture 4" descr="http://i.cdn.turner.com/trutv/trutv.com/graphics/photos/notorious_murders/mass/villisca/Edmond-Locard2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86399" y="1143000"/>
            <a:ext cx="3087203" cy="480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Locard’s</a:t>
            </a:r>
            <a:r>
              <a:rPr lang="en-US" dirty="0" smtClean="0"/>
              <a:t> Exchange Principle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most basic concept of Forensic Science:</a:t>
            </a:r>
          </a:p>
          <a:p>
            <a:pPr lvl="1"/>
            <a:r>
              <a:rPr lang="en-US" sz="2800" dirty="0" smtClean="0"/>
              <a:t>When a criminal in contact with an object or person at a crime scene, a cross transfer of evidence occurs</a:t>
            </a:r>
          </a:p>
          <a:p>
            <a:pPr lvl="2"/>
            <a:r>
              <a:rPr lang="en-US" dirty="0" smtClean="0"/>
              <a:t>Examples: dust, biological samples, fingerprints,  chemical residues, etc.</a:t>
            </a:r>
          </a:p>
          <a:p>
            <a:r>
              <a:rPr lang="en-US" dirty="0" smtClean="0"/>
              <a:t>Links a person to the crime scene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Arthur Conan Doyle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3800" y="2743200"/>
            <a:ext cx="5199888" cy="3505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Creator of Sherlock Holmes - Based upon real life Prof. Joe Bell (U. Edinburgh).</a:t>
            </a:r>
          </a:p>
          <a:p>
            <a:r>
              <a:rPr lang="en-US" dirty="0" smtClean="0"/>
              <a:t>Preceded and foretold many chemical analyses for forensic investigations</a:t>
            </a:r>
          </a:p>
          <a:p>
            <a:endParaRPr lang="en-US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1752600"/>
            <a:ext cx="2222500" cy="4368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29400" y="152400"/>
            <a:ext cx="1905000" cy="23876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Agatha Christie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2667000"/>
            <a:ext cx="6324600" cy="3810000"/>
          </a:xfrm>
        </p:spPr>
        <p:txBody>
          <a:bodyPr/>
          <a:lstStyle/>
          <a:p>
            <a:r>
              <a:rPr lang="en-US" dirty="0" smtClean="0"/>
              <a:t>Creator of </a:t>
            </a:r>
            <a:r>
              <a:rPr lang="en-US" dirty="0" err="1" smtClean="0"/>
              <a:t>Hercule</a:t>
            </a:r>
            <a:r>
              <a:rPr lang="en-US" dirty="0" smtClean="0"/>
              <a:t> </a:t>
            </a:r>
            <a:r>
              <a:rPr lang="en-US" dirty="0" err="1" smtClean="0"/>
              <a:t>Poirot</a:t>
            </a:r>
            <a:r>
              <a:rPr lang="en-US" dirty="0" smtClean="0"/>
              <a:t> and Miss. Jane </a:t>
            </a:r>
            <a:r>
              <a:rPr lang="en-US" dirty="0" err="1" smtClean="0"/>
              <a:t>Marple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Most read of crime/forensics writers</a:t>
            </a:r>
          </a:p>
          <a:p>
            <a:endParaRPr lang="en-US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09800"/>
            <a:ext cx="1727200" cy="32004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29400" y="304800"/>
            <a:ext cx="1851025" cy="233813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Scientific Method</a:t>
            </a:r>
            <a:endParaRPr lang="en-US" dirty="0"/>
          </a:p>
        </p:txBody>
      </p:sp>
      <p:pic>
        <p:nvPicPr>
          <p:cNvPr id="4" name="Picture 4"/>
          <p:cNvPicPr>
            <a:picLocks noGrp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371600"/>
            <a:ext cx="7848600" cy="502920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4038600" y="1600200"/>
            <a:ext cx="1676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kumimoji="0" lang="en-US" b="1" dirty="0" smtClean="0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Form and test</a:t>
            </a:r>
          </a:p>
          <a:p>
            <a:pPr algn="ctr" eaLnBrk="0" hangingPunct="0"/>
            <a:r>
              <a:rPr kumimoji="0" lang="en-US" b="1" dirty="0" smtClean="0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hypothesis</a:t>
            </a:r>
            <a:endParaRPr kumimoji="0" lang="en-US" b="1" dirty="0">
              <a:solidFill>
                <a:srgbClr val="FAFD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934200" y="3581400"/>
            <a:ext cx="1371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kumimoji="0" lang="en-US" sz="2400" b="1" dirty="0" smtClean="0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Theory</a:t>
            </a:r>
            <a:endParaRPr kumimoji="0" lang="en-US" sz="2400" b="1" dirty="0">
              <a:solidFill>
                <a:srgbClr val="FAFD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19200" y="3581400"/>
            <a:ext cx="1828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kumimoji="0" lang="en-US" b="1" dirty="0" smtClean="0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Patterns and </a:t>
            </a:r>
          </a:p>
          <a:p>
            <a:pPr algn="ctr" eaLnBrk="0" hangingPunct="0"/>
            <a:r>
              <a:rPr kumimoji="0" lang="en-US" b="1" dirty="0" smtClean="0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Trends</a:t>
            </a:r>
            <a:endParaRPr kumimoji="0" lang="en-US" b="1" dirty="0">
              <a:solidFill>
                <a:srgbClr val="FAFD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038600" y="5334000"/>
            <a:ext cx="1752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en-US" b="1" dirty="0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Observations</a:t>
            </a:r>
          </a:p>
          <a:p>
            <a:pPr algn="ctr" eaLnBrk="0" hangingPunct="0"/>
            <a:r>
              <a:rPr lang="en-US" b="1" dirty="0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and Experiments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Multidisciplinary Approach</a:t>
            </a:r>
            <a:endParaRPr lang="en-US" dirty="0"/>
          </a:p>
        </p:txBody>
      </p:sp>
      <p:grpSp>
        <p:nvGrpSpPr>
          <p:cNvPr id="4" name="Group 21"/>
          <p:cNvGrpSpPr>
            <a:grpSpLocks/>
          </p:cNvGrpSpPr>
          <p:nvPr/>
        </p:nvGrpSpPr>
        <p:grpSpPr bwMode="auto">
          <a:xfrm>
            <a:off x="2286000" y="1447800"/>
            <a:ext cx="5638800" cy="5148288"/>
            <a:chOff x="2688" y="912"/>
            <a:chExt cx="2716" cy="3001"/>
          </a:xfrm>
        </p:grpSpPr>
        <p:sp>
          <p:nvSpPr>
            <p:cNvPr id="5" name="Oval 5"/>
            <p:cNvSpPr>
              <a:spLocks noChangeArrowheads="1"/>
            </p:cNvSpPr>
            <p:nvPr/>
          </p:nvSpPr>
          <p:spPr bwMode="auto">
            <a:xfrm>
              <a:off x="3532" y="912"/>
              <a:ext cx="970" cy="1002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3789" y="1045"/>
              <a:ext cx="533" cy="53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spAutoFit/>
            </a:bodyPr>
            <a:lstStyle/>
            <a:p>
              <a:pPr eaLnBrk="0" hangingPunct="0"/>
              <a:r>
                <a:rPr kumimoji="0" lang="en-US" sz="1800" b="1" dirty="0"/>
                <a:t>Natural </a:t>
              </a:r>
              <a:br>
                <a:rPr kumimoji="0" lang="en-US" sz="1800" b="1" dirty="0"/>
              </a:br>
              <a:r>
                <a:rPr kumimoji="0" lang="en-US" sz="1800" b="1" dirty="0" smtClean="0"/>
                <a:t>Science: </a:t>
              </a:r>
            </a:p>
            <a:p>
              <a:pPr eaLnBrk="0" hangingPunct="0"/>
              <a:r>
                <a:rPr kumimoji="0" lang="en-US" sz="1800" b="1" dirty="0" smtClean="0"/>
                <a:t>Biology</a:t>
              </a:r>
              <a:endParaRPr kumimoji="0" lang="en-US" sz="1800" b="1" dirty="0"/>
            </a:p>
          </p:txBody>
        </p:sp>
        <p:sp>
          <p:nvSpPr>
            <p:cNvPr id="7" name="Oval 7"/>
            <p:cNvSpPr>
              <a:spLocks noChangeArrowheads="1"/>
            </p:cNvSpPr>
            <p:nvPr/>
          </p:nvSpPr>
          <p:spPr bwMode="auto">
            <a:xfrm>
              <a:off x="2688" y="1427"/>
              <a:ext cx="970" cy="1002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Oval 9"/>
            <p:cNvSpPr>
              <a:spLocks noChangeArrowheads="1"/>
            </p:cNvSpPr>
            <p:nvPr/>
          </p:nvSpPr>
          <p:spPr bwMode="auto">
            <a:xfrm>
              <a:off x="4434" y="1341"/>
              <a:ext cx="970" cy="1002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Rectangle 10"/>
            <p:cNvSpPr>
              <a:spLocks noChangeArrowheads="1"/>
            </p:cNvSpPr>
            <p:nvPr/>
          </p:nvSpPr>
          <p:spPr bwMode="auto">
            <a:xfrm>
              <a:off x="4608" y="1728"/>
              <a:ext cx="682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spAutoFit/>
            </a:bodyPr>
            <a:lstStyle/>
            <a:p>
              <a:pPr eaLnBrk="0" hangingPunct="0"/>
              <a:r>
                <a:rPr kumimoji="0" lang="en-US" sz="1800" b="1"/>
                <a:t>Medicine</a:t>
              </a:r>
            </a:p>
          </p:txBody>
        </p:sp>
        <p:sp>
          <p:nvSpPr>
            <p:cNvPr id="10" name="Oval 11"/>
            <p:cNvSpPr>
              <a:spLocks noChangeArrowheads="1"/>
            </p:cNvSpPr>
            <p:nvPr/>
          </p:nvSpPr>
          <p:spPr bwMode="auto">
            <a:xfrm>
              <a:off x="2798" y="2422"/>
              <a:ext cx="970" cy="1002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Rectangle 12"/>
            <p:cNvSpPr>
              <a:spLocks noChangeArrowheads="1"/>
            </p:cNvSpPr>
            <p:nvPr/>
          </p:nvSpPr>
          <p:spPr bwMode="auto">
            <a:xfrm>
              <a:off x="2872" y="2822"/>
              <a:ext cx="822" cy="37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spAutoFit/>
            </a:bodyPr>
            <a:lstStyle/>
            <a:p>
              <a:pPr eaLnBrk="0" hangingPunct="0"/>
              <a:r>
                <a:rPr kumimoji="0" lang="en-US" sz="1800" b="1" dirty="0"/>
                <a:t>Social </a:t>
              </a:r>
              <a:r>
                <a:rPr kumimoji="0" lang="en-US" sz="1800" b="1" dirty="0" smtClean="0"/>
                <a:t>Sci</a:t>
              </a:r>
              <a:r>
                <a:rPr lang="en-US" b="1" dirty="0" smtClean="0"/>
                <a:t>ence</a:t>
              </a:r>
              <a:endParaRPr kumimoji="0" lang="en-US" sz="1800" b="1" dirty="0"/>
            </a:p>
            <a:p>
              <a:pPr eaLnBrk="0" hangingPunct="0"/>
              <a:r>
                <a:rPr kumimoji="0" lang="en-US" sz="1800" b="1" dirty="0" smtClean="0"/>
                <a:t>Psyc</a:t>
              </a:r>
              <a:r>
                <a:rPr lang="en-US" b="1" dirty="0" smtClean="0"/>
                <a:t>h</a:t>
              </a:r>
              <a:r>
                <a:rPr kumimoji="0" lang="en-US" sz="1800" b="1" dirty="0" smtClean="0"/>
                <a:t>,  </a:t>
              </a:r>
              <a:r>
                <a:rPr kumimoji="0" lang="en-US" sz="1800" b="1" dirty="0" err="1" smtClean="0"/>
                <a:t>Anthr</a:t>
              </a:r>
              <a:r>
                <a:rPr kumimoji="0" lang="en-US" sz="1800" b="1" dirty="0" smtClean="0"/>
                <a:t>.</a:t>
              </a:r>
              <a:endParaRPr kumimoji="0" lang="en-US" sz="1800" b="1" dirty="0"/>
            </a:p>
          </p:txBody>
        </p:sp>
        <p:sp>
          <p:nvSpPr>
            <p:cNvPr id="12" name="Oval 13"/>
            <p:cNvSpPr>
              <a:spLocks noChangeArrowheads="1"/>
            </p:cNvSpPr>
            <p:nvPr/>
          </p:nvSpPr>
          <p:spPr bwMode="auto">
            <a:xfrm>
              <a:off x="4434" y="2371"/>
              <a:ext cx="970" cy="1002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Rectangle 14"/>
            <p:cNvSpPr>
              <a:spLocks noChangeArrowheads="1"/>
            </p:cNvSpPr>
            <p:nvPr/>
          </p:nvSpPr>
          <p:spPr bwMode="auto">
            <a:xfrm>
              <a:off x="4597" y="2733"/>
              <a:ext cx="807" cy="21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square" lIns="90487" tIns="44450" rIns="90487" bIns="44450">
              <a:spAutoFit/>
            </a:bodyPr>
            <a:lstStyle/>
            <a:p>
              <a:pPr eaLnBrk="0" hangingPunct="0"/>
              <a:r>
                <a:rPr kumimoji="0" lang="en-US" sz="1800" b="1" dirty="0" smtClean="0"/>
                <a:t>Engineering</a:t>
              </a:r>
              <a:endParaRPr kumimoji="0" lang="en-US" sz="1800" b="1" dirty="0"/>
            </a:p>
          </p:txBody>
        </p:sp>
        <p:sp>
          <p:nvSpPr>
            <p:cNvPr id="14" name="Oval 15"/>
            <p:cNvSpPr>
              <a:spLocks noChangeArrowheads="1"/>
            </p:cNvSpPr>
            <p:nvPr/>
          </p:nvSpPr>
          <p:spPr bwMode="auto">
            <a:xfrm>
              <a:off x="3642" y="2911"/>
              <a:ext cx="970" cy="1002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Oval 16"/>
            <p:cNvSpPr>
              <a:spLocks noChangeArrowheads="1"/>
            </p:cNvSpPr>
            <p:nvPr/>
          </p:nvSpPr>
          <p:spPr bwMode="auto">
            <a:xfrm>
              <a:off x="3450" y="1785"/>
              <a:ext cx="1192" cy="1230"/>
            </a:xfrm>
            <a:prstGeom prst="ellipse">
              <a:avLst/>
            </a:prstGeom>
            <a:solidFill>
              <a:schemeClr val="bg1"/>
            </a:solidFill>
            <a:ln w="50800">
              <a:solidFill>
                <a:schemeClr val="bg2"/>
              </a:solidFill>
              <a:round/>
              <a:headEnd/>
              <a:tailEnd/>
            </a:ln>
            <a:effectLst>
              <a:prstShdw prst="shdw17" dist="17961" dir="2700000">
                <a:schemeClr val="bg2">
                  <a:gamma/>
                  <a:shade val="60000"/>
                  <a:invGamma/>
                </a:schemeClr>
              </a:prst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Rectangle 17"/>
            <p:cNvSpPr>
              <a:spLocks noChangeArrowheads="1"/>
            </p:cNvSpPr>
            <p:nvPr/>
          </p:nvSpPr>
          <p:spPr bwMode="auto">
            <a:xfrm>
              <a:off x="3642" y="2067"/>
              <a:ext cx="827" cy="55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square" lIns="90487" tIns="44450" rIns="90487" bIns="44450">
              <a:spAutoFit/>
            </a:bodyPr>
            <a:lstStyle/>
            <a:p>
              <a:pPr algn="ctr" eaLnBrk="0" hangingPunct="0"/>
              <a:r>
                <a:rPr kumimoji="0" lang="en-US" sz="2800" b="1" dirty="0"/>
                <a:t>Forensic </a:t>
              </a:r>
            </a:p>
            <a:p>
              <a:pPr algn="ctr" eaLnBrk="0" hangingPunct="0"/>
              <a:r>
                <a:rPr kumimoji="0" lang="en-US" sz="2800" b="1" dirty="0"/>
                <a:t>Science</a:t>
              </a:r>
            </a:p>
          </p:txBody>
        </p:sp>
        <p:sp>
          <p:nvSpPr>
            <p:cNvPr id="17" name="Rectangle 18"/>
            <p:cNvSpPr>
              <a:spLocks noChangeArrowheads="1"/>
            </p:cNvSpPr>
            <p:nvPr/>
          </p:nvSpPr>
          <p:spPr bwMode="auto">
            <a:xfrm>
              <a:off x="3716" y="3222"/>
              <a:ext cx="763" cy="37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spAutoFit/>
            </a:bodyPr>
            <a:lstStyle/>
            <a:p>
              <a:pPr algn="ctr" eaLnBrk="0" hangingPunct="0"/>
              <a:r>
                <a:rPr kumimoji="0" lang="en-US" sz="1800" b="1" dirty="0" smtClean="0"/>
                <a:t>Law</a:t>
              </a:r>
              <a:r>
                <a:rPr lang="en-US" b="1" dirty="0" smtClean="0"/>
                <a:t> </a:t>
              </a:r>
            </a:p>
            <a:p>
              <a:pPr algn="ctr" eaLnBrk="0" hangingPunct="0"/>
              <a:r>
                <a:rPr kumimoji="0" lang="en-US" sz="1800" b="1" dirty="0" smtClean="0"/>
                <a:t>Enforcement</a:t>
              </a:r>
              <a:endParaRPr kumimoji="0" lang="en-US" sz="1800" b="1" dirty="0"/>
            </a:p>
          </p:txBody>
        </p:sp>
        <p:sp>
          <p:nvSpPr>
            <p:cNvPr id="18" name="Rectangle 19"/>
            <p:cNvSpPr>
              <a:spLocks noChangeArrowheads="1"/>
            </p:cNvSpPr>
            <p:nvPr/>
          </p:nvSpPr>
          <p:spPr bwMode="auto">
            <a:xfrm>
              <a:off x="2717" y="1671"/>
              <a:ext cx="1186" cy="466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92075" tIns="46038" rIns="92075" bIns="46038"/>
            <a:lstStyle/>
            <a:p>
              <a:pPr marL="342900" indent="-342900" eaLnBrk="0" hangingPunct="0"/>
              <a:r>
                <a:rPr kumimoji="0" lang="en-US" sz="1800" b="1" dirty="0"/>
                <a:t>Physical </a:t>
              </a:r>
              <a:r>
                <a:rPr kumimoji="0" lang="en-US" sz="1800" b="1" dirty="0" smtClean="0"/>
                <a:t>Science</a:t>
              </a:r>
              <a:endParaRPr kumimoji="0" lang="en-US" sz="1800" b="1" dirty="0"/>
            </a:p>
            <a:p>
              <a:pPr marL="342900" indent="-342900" eaLnBrk="0" hangingPunct="0"/>
              <a:r>
                <a:rPr kumimoji="0" lang="en-US" sz="1800" b="1" dirty="0" err="1"/>
                <a:t>Chem</a:t>
              </a:r>
              <a:r>
                <a:rPr kumimoji="0" lang="en-US" sz="1800" b="1" dirty="0"/>
                <a:t>, </a:t>
              </a:r>
              <a:r>
                <a:rPr kumimoji="0" lang="en-US" sz="1800" b="1" dirty="0" smtClean="0"/>
                <a:t> Physics</a:t>
              </a:r>
              <a:endParaRPr kumimoji="0" lang="en-US" sz="1800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380</TotalTime>
  <Words>503</Words>
  <Application>Microsoft Office PowerPoint</Application>
  <PresentationFormat>On-screen Show (4:3)</PresentationFormat>
  <Paragraphs>99</Paragraphs>
  <Slides>18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Solstice</vt:lpstr>
      <vt:lpstr>Forensic Science: Introduction</vt:lpstr>
      <vt:lpstr>History</vt:lpstr>
      <vt:lpstr>Aphonse  Bertillion</vt:lpstr>
      <vt:lpstr>Edmond Locard</vt:lpstr>
      <vt:lpstr>Locard’s Exchange Principle</vt:lpstr>
      <vt:lpstr>Arthur Conan Doyle</vt:lpstr>
      <vt:lpstr>Agatha Christie</vt:lpstr>
      <vt:lpstr>Scientific Method</vt:lpstr>
      <vt:lpstr>Multidisciplinary Approach</vt:lpstr>
      <vt:lpstr>PowerPoint Presentation</vt:lpstr>
      <vt:lpstr>1690 Medicine</vt:lpstr>
      <vt:lpstr>PowerPoint Presentation</vt:lpstr>
      <vt:lpstr>Salem Witch Trials</vt:lpstr>
      <vt:lpstr>“Examination of a Witch”</vt:lpstr>
      <vt:lpstr>Ergotism (St. Anthony’s Fire)</vt:lpstr>
      <vt:lpstr>PowerPoint Presentation</vt:lpstr>
      <vt:lpstr>Ergotism</vt:lpstr>
      <vt:lpstr>PowerPoint Presentation</vt:lpstr>
    </vt:vector>
  </TitlesOfParts>
  <Company>RBRHS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Forensic Science: Introduction</dc:title>
  <dc:creator>tklatt</dc:creator>
  <cp:lastModifiedBy>Tracey Klatt</cp:lastModifiedBy>
  <cp:revision>6</cp:revision>
  <dcterms:created xsi:type="dcterms:W3CDTF">2010-08-30T00:21:38Z</dcterms:created>
  <dcterms:modified xsi:type="dcterms:W3CDTF">2017-09-12T14:11:51Z</dcterms:modified>
</cp:coreProperties>
</file>