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D1F4ED-A661-494E-8BCD-C359AC6A7E3F}"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CB293-F069-4525-B27C-0F13706A5ED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D1F4ED-A661-494E-8BCD-C359AC6A7E3F}"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CB293-F069-4525-B27C-0F13706A5ED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D1F4ED-A661-494E-8BCD-C359AC6A7E3F}"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CB293-F069-4525-B27C-0F13706A5ED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D1F4ED-A661-494E-8BCD-C359AC6A7E3F}"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CB293-F069-4525-B27C-0F13706A5ED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D1F4ED-A661-494E-8BCD-C359AC6A7E3F}"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CB293-F069-4525-B27C-0F13706A5ED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D1F4ED-A661-494E-8BCD-C359AC6A7E3F}"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CB293-F069-4525-B27C-0F13706A5ED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D1F4ED-A661-494E-8BCD-C359AC6A7E3F}" type="datetimeFigureOut">
              <a:rPr lang="en-US" smtClean="0"/>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8CB293-F069-4525-B27C-0F13706A5ED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D1F4ED-A661-494E-8BCD-C359AC6A7E3F}" type="datetimeFigureOut">
              <a:rPr lang="en-US" smtClean="0"/>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8CB293-F069-4525-B27C-0F13706A5ED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D1F4ED-A661-494E-8BCD-C359AC6A7E3F}" type="datetimeFigureOut">
              <a:rPr lang="en-US" smtClean="0"/>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8CB293-F069-4525-B27C-0F13706A5ED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D1F4ED-A661-494E-8BCD-C359AC6A7E3F}"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CB293-F069-4525-B27C-0F13706A5ED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D1F4ED-A661-494E-8BCD-C359AC6A7E3F}"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CB293-F069-4525-B27C-0F13706A5ED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D1F4ED-A661-494E-8BCD-C359AC6A7E3F}" type="datetimeFigureOut">
              <a:rPr lang="en-US" smtClean="0"/>
              <a:t>12/4/2013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8CB293-F069-4525-B27C-0F13706A5ED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url?sa=i&amp;source=images&amp;cd=&amp;docid=NoQhmw-7qeCwRM&amp;tbnid=OXJj5qaOXqSjvM:&amp;ved=0CAgQjRwwAA&amp;url=http%3A%2F%2Floveneverforgets.com%2Fjustice-vicki-lynne%2F&amp;ei=O2GfUpjrF8LUkQf7u4DQCw&amp;psig=AFQjCNHdJcUX3H4v2MQSwY9uBmCQC8-TUA&amp;ust=1386263227504870" TargetMode="Externa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youtube.com/watch?v=KH5MKFp3HV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loveneverforgets.com/wp-content/uploads/2013/02/SCAN0104.jp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url?sa=i&amp;rct=j&amp;q=&amp;esrc=s&amp;frm=1&amp;source=images&amp;cd=&amp;cad=rja&amp;docid=JU-vd3KM1IItNM&amp;tbnid=bNzBS_DSaW01KM:&amp;ved=0CAUQjRw&amp;url=http%3A%2F%2Fjohnsonjabber.blogspot.com%2F2007%2F07%2Fpink-bike-pink-flowers.html&amp;ei=c2yfUtSzD5HpkQeb6oHYDg&amp;bvm=bv.57155469,d.eW0&amp;psig=AFQjCNGkVIdjfeqrcsgPbjYVhXfJq8rm1Q&amp;ust=1386266076385329"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143001"/>
          </a:xfrm>
        </p:spPr>
        <p:txBody>
          <a:bodyPr>
            <a:normAutofit/>
          </a:bodyPr>
          <a:lstStyle/>
          <a:p>
            <a:r>
              <a:rPr lang="en-US" b="1" dirty="0" smtClean="0"/>
              <a:t>Vicki </a:t>
            </a:r>
            <a:r>
              <a:rPr lang="en-US" b="1" dirty="0"/>
              <a:t>Lynn </a:t>
            </a:r>
            <a:r>
              <a:rPr lang="en-US" b="1" dirty="0" err="1" smtClean="0"/>
              <a:t>Hoskinson</a:t>
            </a:r>
            <a:r>
              <a:rPr lang="en-US" b="1" dirty="0" smtClean="0"/>
              <a:t> Case</a:t>
            </a:r>
            <a:endParaRPr lang="en-US" dirty="0"/>
          </a:p>
        </p:txBody>
      </p:sp>
      <p:pic>
        <p:nvPicPr>
          <p:cNvPr id="14338" name="Picture 2" descr="http://t3.gstatic.com/images?q=tbn:ANd9GcQlc0tnhiNX7pX9xXAE3HnQQH46d3cXu273lq6Xn4xMahZfRmcG8g">
            <a:hlinkClick r:id="rId2"/>
          </p:cNvPr>
          <p:cNvPicPr>
            <a:picLocks noChangeAspect="1" noChangeArrowheads="1"/>
          </p:cNvPicPr>
          <p:nvPr/>
        </p:nvPicPr>
        <p:blipFill>
          <a:blip r:embed="rId3"/>
          <a:srcRect/>
          <a:stretch>
            <a:fillRect/>
          </a:stretch>
        </p:blipFill>
        <p:spPr bwMode="auto">
          <a:xfrm>
            <a:off x="1295400" y="2209800"/>
            <a:ext cx="2596662" cy="3810000"/>
          </a:xfrm>
          <a:prstGeom prst="rect">
            <a:avLst/>
          </a:prstGeom>
          <a:noFill/>
        </p:spPr>
      </p:pic>
      <p:pic>
        <p:nvPicPr>
          <p:cNvPr id="14340" name="Picture 4" descr="http://murderpedia.org/male.A/images/atwood_frank_jarvis/frank_attwood.jpg"/>
          <p:cNvPicPr>
            <a:picLocks noChangeAspect="1" noChangeArrowheads="1"/>
          </p:cNvPicPr>
          <p:nvPr/>
        </p:nvPicPr>
        <p:blipFill>
          <a:blip r:embed="rId4"/>
          <a:srcRect/>
          <a:stretch>
            <a:fillRect/>
          </a:stretch>
        </p:blipFill>
        <p:spPr bwMode="auto">
          <a:xfrm>
            <a:off x="4495800" y="1905000"/>
            <a:ext cx="3310544" cy="44958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pPr algn="l"/>
            <a:r>
              <a:rPr lang="en-US" sz="3200" dirty="0" smtClean="0"/>
              <a:t>Where we are today…</a:t>
            </a:r>
            <a:endParaRPr lang="en-US" sz="3200" dirty="0"/>
          </a:p>
        </p:txBody>
      </p:sp>
      <p:sp>
        <p:nvSpPr>
          <p:cNvPr id="3" name="Content Placeholder 2"/>
          <p:cNvSpPr>
            <a:spLocks noGrp="1"/>
          </p:cNvSpPr>
          <p:nvPr>
            <p:ph idx="1"/>
          </p:nvPr>
        </p:nvSpPr>
        <p:spPr>
          <a:xfrm>
            <a:off x="381000" y="1066801"/>
            <a:ext cx="5638800" cy="5410199"/>
          </a:xfrm>
        </p:spPr>
        <p:txBody>
          <a:bodyPr>
            <a:noAutofit/>
          </a:bodyPr>
          <a:lstStyle/>
          <a:p>
            <a:r>
              <a:rPr lang="en-US" sz="1800" dirty="0" smtClean="0"/>
              <a:t>Two appeals to the Supreme Court have been denied</a:t>
            </a:r>
          </a:p>
          <a:p>
            <a:r>
              <a:rPr lang="en-US" sz="1800" dirty="0" smtClean="0"/>
              <a:t>Atwood now claims his attorney did an inadequate job representing him during his trial and sentencing</a:t>
            </a:r>
          </a:p>
          <a:p>
            <a:r>
              <a:rPr lang="en-US" sz="1800" dirty="0" smtClean="0"/>
              <a:t>Atwood says he suffered from Post Traumatic Stress Disorder at the time of the murder but it was not brought up.</a:t>
            </a:r>
          </a:p>
          <a:p>
            <a:r>
              <a:rPr lang="en-US" sz="1800" dirty="0" smtClean="0"/>
              <a:t>His  current attorneys also say if his first lawyer had mentioned Atwood was a victim of child molestation and drug abuse, he might have been sentenced to life, instead of death.</a:t>
            </a:r>
          </a:p>
          <a:p>
            <a:r>
              <a:rPr lang="en-US" sz="1800" dirty="0" smtClean="0"/>
              <a:t>On Monday, November 4</a:t>
            </a:r>
            <a:r>
              <a:rPr lang="en-US" sz="1800" baseline="30000" dirty="0" smtClean="0"/>
              <a:t>th</a:t>
            </a:r>
            <a:r>
              <a:rPr lang="en-US" sz="1800" dirty="0" smtClean="0"/>
              <a:t> of this year there was a continuation of an Evidentiary Hearing from October</a:t>
            </a:r>
          </a:p>
          <a:p>
            <a:r>
              <a:rPr lang="en-US" sz="1800" dirty="0" smtClean="0"/>
              <a:t>Stanton Bloom, </a:t>
            </a:r>
            <a:r>
              <a:rPr lang="en-US" sz="1800" dirty="0" smtClean="0"/>
              <a:t> Atwood’s privately retained trial and sentencing attorney </a:t>
            </a:r>
            <a:r>
              <a:rPr lang="en-US" sz="1800" dirty="0" smtClean="0"/>
              <a:t>testified that he was well aware of Atwood’s past but that Atwood had positive social interactions with him, his legal assistant, his mom, and other inmates</a:t>
            </a:r>
            <a:r>
              <a:rPr lang="en-US" sz="1800" dirty="0"/>
              <a:t> </a:t>
            </a:r>
            <a:r>
              <a:rPr lang="en-US" sz="1800" dirty="0" smtClean="0"/>
              <a:t>throughout his trial.</a:t>
            </a:r>
          </a:p>
          <a:p>
            <a:r>
              <a:rPr lang="en-US" sz="1800" dirty="0" smtClean="0"/>
              <a:t>The family is currently awaiting the verdict on this appeal….</a:t>
            </a:r>
            <a:endParaRPr lang="en-US" sz="1800" dirty="0"/>
          </a:p>
        </p:txBody>
      </p:sp>
      <p:pic>
        <p:nvPicPr>
          <p:cNvPr id="21506" name="Picture 2" descr="Atwood's attorneys want a new sentencing hearing    "/>
          <p:cNvPicPr>
            <a:picLocks noChangeAspect="1" noChangeArrowheads="1"/>
          </p:cNvPicPr>
          <p:nvPr/>
        </p:nvPicPr>
        <p:blipFill>
          <a:blip r:embed="rId2"/>
          <a:srcRect/>
          <a:stretch>
            <a:fillRect/>
          </a:stretch>
        </p:blipFill>
        <p:spPr bwMode="auto">
          <a:xfrm>
            <a:off x="6080760" y="228600"/>
            <a:ext cx="2865120" cy="35814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u="sng" dirty="0" smtClean="0"/>
              <a:t>Don’t forget Vicki Lynn</a:t>
            </a:r>
            <a:endParaRPr lang="en-US" sz="3200" u="sng" dirty="0"/>
          </a:p>
        </p:txBody>
      </p:sp>
      <p:sp>
        <p:nvSpPr>
          <p:cNvPr id="3" name="Content Placeholder 2"/>
          <p:cNvSpPr>
            <a:spLocks noGrp="1"/>
          </p:cNvSpPr>
          <p:nvPr>
            <p:ph idx="1"/>
          </p:nvPr>
        </p:nvSpPr>
        <p:spPr/>
        <p:txBody>
          <a:bodyPr/>
          <a:lstStyle/>
          <a:p>
            <a:r>
              <a:rPr lang="en-US" sz="2400" u="sng" dirty="0" smtClean="0">
                <a:hlinkClick r:id="rId2"/>
              </a:rPr>
              <a:t>http://www.kvoa.com/videos/atwood-sentencing-anniversary-approaching/</a:t>
            </a:r>
          </a:p>
          <a:p>
            <a:endParaRPr lang="en-US" sz="2400" u="sng" dirty="0" smtClean="0">
              <a:hlinkClick r:id="rId2"/>
            </a:endParaRPr>
          </a:p>
          <a:p>
            <a:r>
              <a:rPr lang="en-US" sz="2400" u="sng" dirty="0" smtClean="0">
                <a:hlinkClick r:id="rId2"/>
              </a:rPr>
              <a:t>http</a:t>
            </a:r>
            <a:r>
              <a:rPr lang="en-US" sz="2400" u="sng" dirty="0">
                <a:hlinkClick r:id="rId2"/>
              </a:rPr>
              <a:t>://www.youtube.com/watch?v=KH5MKFp3HVE</a:t>
            </a:r>
            <a:endParaRPr lang="en-US" sz="2400"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0"/>
            <a:ext cx="7772400" cy="841375"/>
          </a:xfrm>
        </p:spPr>
        <p:txBody>
          <a:bodyPr/>
          <a:lstStyle/>
          <a:p>
            <a:pPr algn="l"/>
            <a:r>
              <a:rPr lang="en-US" sz="3200" b="1" u="sng" dirty="0" smtClean="0"/>
              <a:t>Background</a:t>
            </a:r>
            <a:endParaRPr lang="en-US" sz="3200" b="1" u="sng" dirty="0"/>
          </a:p>
        </p:txBody>
      </p:sp>
      <p:sp>
        <p:nvSpPr>
          <p:cNvPr id="3" name="Subtitle 2"/>
          <p:cNvSpPr>
            <a:spLocks noGrp="1"/>
          </p:cNvSpPr>
          <p:nvPr>
            <p:ph type="subTitle" idx="1"/>
          </p:nvPr>
        </p:nvSpPr>
        <p:spPr>
          <a:xfrm>
            <a:off x="457200" y="1447800"/>
            <a:ext cx="8153400" cy="4953000"/>
          </a:xfrm>
        </p:spPr>
        <p:txBody>
          <a:bodyPr>
            <a:normAutofit fontScale="85000" lnSpcReduction="20000"/>
          </a:bodyPr>
          <a:lstStyle/>
          <a:p>
            <a:pPr algn="l">
              <a:buFont typeface="Arial" pitchFamily="34" charset="0"/>
              <a:buChar char="•"/>
            </a:pPr>
            <a:r>
              <a:rPr lang="en-US" dirty="0" smtClean="0">
                <a:solidFill>
                  <a:schemeClr val="tx1"/>
                </a:solidFill>
              </a:rPr>
              <a:t> Monday</a:t>
            </a:r>
            <a:r>
              <a:rPr lang="en-US" dirty="0">
                <a:solidFill>
                  <a:schemeClr val="tx1"/>
                </a:solidFill>
              </a:rPr>
              <a:t>, September 17, </a:t>
            </a:r>
            <a:r>
              <a:rPr lang="en-US" dirty="0" smtClean="0">
                <a:solidFill>
                  <a:schemeClr val="tx1"/>
                </a:solidFill>
              </a:rPr>
              <a:t>1984: 8 year old, Vicki Lynn </a:t>
            </a:r>
            <a:r>
              <a:rPr lang="en-US" dirty="0" err="1" smtClean="0">
                <a:solidFill>
                  <a:schemeClr val="tx1"/>
                </a:solidFill>
              </a:rPr>
              <a:t>Hoskinson</a:t>
            </a:r>
            <a:r>
              <a:rPr lang="en-US" dirty="0" smtClean="0">
                <a:solidFill>
                  <a:schemeClr val="tx1"/>
                </a:solidFill>
              </a:rPr>
              <a:t> left home to mail a birthday </a:t>
            </a:r>
            <a:r>
              <a:rPr lang="en-US" dirty="0">
                <a:solidFill>
                  <a:schemeClr val="tx1"/>
                </a:solidFill>
              </a:rPr>
              <a:t>card to her aunt </a:t>
            </a:r>
            <a:endParaRPr lang="en-US" dirty="0" smtClean="0">
              <a:solidFill>
                <a:schemeClr val="tx1"/>
              </a:solidFill>
            </a:endParaRPr>
          </a:p>
          <a:p>
            <a:pPr algn="l">
              <a:buFont typeface="Arial" pitchFamily="34" charset="0"/>
              <a:buChar char="•"/>
            </a:pPr>
            <a:r>
              <a:rPr lang="en-US" dirty="0">
                <a:solidFill>
                  <a:schemeClr val="tx1"/>
                </a:solidFill>
              </a:rPr>
              <a:t> </a:t>
            </a:r>
            <a:r>
              <a:rPr lang="en-US" dirty="0" smtClean="0">
                <a:solidFill>
                  <a:schemeClr val="tx1"/>
                </a:solidFill>
              </a:rPr>
              <a:t>This </a:t>
            </a:r>
            <a:r>
              <a:rPr lang="en-US" dirty="0">
                <a:solidFill>
                  <a:schemeClr val="tx1"/>
                </a:solidFill>
              </a:rPr>
              <a:t>was the first time Debbie Carlson had allowed </a:t>
            </a:r>
            <a:r>
              <a:rPr lang="en-US" dirty="0" smtClean="0">
                <a:solidFill>
                  <a:schemeClr val="tx1"/>
                </a:solidFill>
              </a:rPr>
              <a:t>her to go out on her own</a:t>
            </a:r>
          </a:p>
          <a:p>
            <a:pPr algn="l">
              <a:buFont typeface="Arial" pitchFamily="34" charset="0"/>
              <a:buChar char="•"/>
            </a:pPr>
            <a:r>
              <a:rPr lang="en-US" dirty="0">
                <a:solidFill>
                  <a:schemeClr val="tx1"/>
                </a:solidFill>
              </a:rPr>
              <a:t> </a:t>
            </a:r>
            <a:r>
              <a:rPr lang="en-US" dirty="0" smtClean="0">
                <a:solidFill>
                  <a:schemeClr val="tx1"/>
                </a:solidFill>
              </a:rPr>
              <a:t>About 20 minutes later, Vicki's sister Stephanie arrived </a:t>
            </a:r>
            <a:r>
              <a:rPr lang="en-US" dirty="0">
                <a:solidFill>
                  <a:schemeClr val="tx1"/>
                </a:solidFill>
              </a:rPr>
              <a:t>home </a:t>
            </a:r>
            <a:endParaRPr lang="en-US" dirty="0" smtClean="0">
              <a:solidFill>
                <a:schemeClr val="tx1"/>
              </a:solidFill>
            </a:endParaRPr>
          </a:p>
          <a:p>
            <a:pPr algn="l">
              <a:buFont typeface="Arial" pitchFamily="34" charset="0"/>
              <a:buChar char="•"/>
            </a:pPr>
            <a:r>
              <a:rPr lang="en-US" dirty="0" smtClean="0">
                <a:solidFill>
                  <a:schemeClr val="tx1"/>
                </a:solidFill>
              </a:rPr>
              <a:t> </a:t>
            </a:r>
            <a:r>
              <a:rPr lang="en-US" dirty="0">
                <a:solidFill>
                  <a:schemeClr val="tx1"/>
                </a:solidFill>
              </a:rPr>
              <a:t>Carlson asked Stephanie to look for </a:t>
            </a:r>
            <a:r>
              <a:rPr lang="en-US" dirty="0" smtClean="0">
                <a:solidFill>
                  <a:schemeClr val="tx1"/>
                </a:solidFill>
              </a:rPr>
              <a:t>Vicki</a:t>
            </a:r>
          </a:p>
          <a:p>
            <a:pPr algn="l">
              <a:buFont typeface="Arial" pitchFamily="34" charset="0"/>
              <a:buChar char="•"/>
            </a:pPr>
            <a:r>
              <a:rPr lang="en-US" dirty="0" smtClean="0">
                <a:solidFill>
                  <a:schemeClr val="tx1"/>
                </a:solidFill>
              </a:rPr>
              <a:t> </a:t>
            </a:r>
            <a:r>
              <a:rPr lang="en-US" dirty="0">
                <a:solidFill>
                  <a:schemeClr val="tx1"/>
                </a:solidFill>
              </a:rPr>
              <a:t>While out searching, Stephanie found Vicki's bike lying on the side of the </a:t>
            </a:r>
            <a:r>
              <a:rPr lang="en-US" dirty="0" smtClean="0">
                <a:solidFill>
                  <a:schemeClr val="tx1"/>
                </a:solidFill>
              </a:rPr>
              <a:t>road (this was surprising because </a:t>
            </a:r>
            <a:r>
              <a:rPr lang="en-US" dirty="0">
                <a:solidFill>
                  <a:schemeClr val="tx1"/>
                </a:solidFill>
              </a:rPr>
              <a:t>Vicki had adored the bike and cared for it like a prized </a:t>
            </a:r>
            <a:r>
              <a:rPr lang="en-US" dirty="0" smtClean="0">
                <a:solidFill>
                  <a:schemeClr val="tx1"/>
                </a:solidFill>
              </a:rPr>
              <a:t>possession) </a:t>
            </a:r>
          </a:p>
          <a:p>
            <a:pPr algn="l">
              <a:buFont typeface="Arial" pitchFamily="34" charset="0"/>
              <a:buChar char="•"/>
            </a:pPr>
            <a:r>
              <a:rPr lang="en-US" dirty="0" smtClean="0">
                <a:solidFill>
                  <a:schemeClr val="tx1"/>
                </a:solidFill>
              </a:rPr>
              <a:t> Vicki's </a:t>
            </a:r>
            <a:r>
              <a:rPr lang="en-US" dirty="0" smtClean="0">
                <a:solidFill>
                  <a:schemeClr val="tx1"/>
                </a:solidFill>
              </a:rPr>
              <a:t>mother put the </a:t>
            </a:r>
            <a:r>
              <a:rPr lang="en-US" dirty="0" smtClean="0">
                <a:solidFill>
                  <a:schemeClr val="tx1"/>
                </a:solidFill>
              </a:rPr>
              <a:t>bike in her car and </a:t>
            </a:r>
            <a:r>
              <a:rPr lang="en-US" dirty="0">
                <a:solidFill>
                  <a:schemeClr val="tx1"/>
                </a:solidFill>
              </a:rPr>
              <a:t>called the Pima County sheriff and her husband home from work.</a:t>
            </a:r>
          </a:p>
          <a:p>
            <a:pPr algn="l"/>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l"/>
            <a:r>
              <a:rPr lang="en-US" sz="3200" b="1" u="sng" dirty="0"/>
              <a:t>Search and possible sightings</a:t>
            </a:r>
          </a:p>
        </p:txBody>
      </p:sp>
      <p:sp>
        <p:nvSpPr>
          <p:cNvPr id="3" name="Content Placeholder 2"/>
          <p:cNvSpPr>
            <a:spLocks noGrp="1"/>
          </p:cNvSpPr>
          <p:nvPr>
            <p:ph idx="1"/>
          </p:nvPr>
        </p:nvSpPr>
        <p:spPr>
          <a:xfrm>
            <a:off x="381000" y="990600"/>
            <a:ext cx="8458200" cy="5486400"/>
          </a:xfrm>
        </p:spPr>
        <p:txBody>
          <a:bodyPr>
            <a:normAutofit fontScale="47500" lnSpcReduction="20000"/>
          </a:bodyPr>
          <a:lstStyle/>
          <a:p>
            <a:r>
              <a:rPr lang="en-US" sz="5100" dirty="0">
                <a:latin typeface="Times New Roman" pitchFamily="18" charset="0"/>
                <a:cs typeface="Times New Roman" pitchFamily="18" charset="0"/>
              </a:rPr>
              <a:t>Deputies went to the post </a:t>
            </a:r>
            <a:endParaRPr lang="en-US" sz="5100" dirty="0" smtClean="0">
              <a:latin typeface="Times New Roman" pitchFamily="18" charset="0"/>
              <a:cs typeface="Times New Roman" pitchFamily="18" charset="0"/>
            </a:endParaRPr>
          </a:p>
          <a:p>
            <a:pPr>
              <a:buNone/>
            </a:pPr>
            <a:r>
              <a:rPr lang="en-US" sz="5100" dirty="0">
                <a:latin typeface="Times New Roman" pitchFamily="18" charset="0"/>
                <a:cs typeface="Times New Roman" pitchFamily="18" charset="0"/>
              </a:rPr>
              <a:t>	</a:t>
            </a:r>
            <a:r>
              <a:rPr lang="en-US" sz="5100" dirty="0" smtClean="0">
                <a:latin typeface="Times New Roman" pitchFamily="18" charset="0"/>
                <a:cs typeface="Times New Roman" pitchFamily="18" charset="0"/>
              </a:rPr>
              <a:t>office. The </a:t>
            </a:r>
            <a:r>
              <a:rPr lang="en-US" sz="5100" dirty="0">
                <a:latin typeface="Times New Roman" pitchFamily="18" charset="0"/>
                <a:cs typeface="Times New Roman" pitchFamily="18" charset="0"/>
              </a:rPr>
              <a:t>manager </a:t>
            </a:r>
            <a:endParaRPr lang="en-US" sz="5100" dirty="0" smtClean="0">
              <a:latin typeface="Times New Roman" pitchFamily="18" charset="0"/>
              <a:cs typeface="Times New Roman" pitchFamily="18" charset="0"/>
            </a:endParaRPr>
          </a:p>
          <a:p>
            <a:pPr>
              <a:buNone/>
            </a:pPr>
            <a:r>
              <a:rPr lang="en-US" sz="5100" dirty="0">
                <a:latin typeface="Times New Roman" pitchFamily="18" charset="0"/>
                <a:cs typeface="Times New Roman" pitchFamily="18" charset="0"/>
              </a:rPr>
              <a:t>	</a:t>
            </a:r>
            <a:r>
              <a:rPr lang="en-US" sz="5100" dirty="0" smtClean="0">
                <a:latin typeface="Times New Roman" pitchFamily="18" charset="0"/>
                <a:cs typeface="Times New Roman" pitchFamily="18" charset="0"/>
              </a:rPr>
              <a:t>recognized Vicki from previous</a:t>
            </a:r>
          </a:p>
          <a:p>
            <a:pPr>
              <a:buNone/>
            </a:pPr>
            <a:r>
              <a:rPr lang="en-US" sz="5100" dirty="0">
                <a:latin typeface="Times New Roman" pitchFamily="18" charset="0"/>
                <a:cs typeface="Times New Roman" pitchFamily="18" charset="0"/>
              </a:rPr>
              <a:t>	</a:t>
            </a:r>
            <a:r>
              <a:rPr lang="en-US" sz="5100" dirty="0" smtClean="0">
                <a:latin typeface="Times New Roman" pitchFamily="18" charset="0"/>
                <a:cs typeface="Times New Roman" pitchFamily="18" charset="0"/>
              </a:rPr>
              <a:t>visits </a:t>
            </a:r>
            <a:r>
              <a:rPr lang="en-US" sz="5100" dirty="0">
                <a:latin typeface="Times New Roman" pitchFamily="18" charset="0"/>
                <a:cs typeface="Times New Roman" pitchFamily="18" charset="0"/>
              </a:rPr>
              <a:t>but said he had not seen </a:t>
            </a:r>
            <a:endParaRPr lang="en-US" sz="5100" dirty="0" smtClean="0">
              <a:latin typeface="Times New Roman" pitchFamily="18" charset="0"/>
              <a:cs typeface="Times New Roman" pitchFamily="18" charset="0"/>
            </a:endParaRPr>
          </a:p>
          <a:p>
            <a:pPr>
              <a:buNone/>
            </a:pPr>
            <a:r>
              <a:rPr lang="en-US" sz="5100" dirty="0">
                <a:latin typeface="Times New Roman" pitchFamily="18" charset="0"/>
                <a:cs typeface="Times New Roman" pitchFamily="18" charset="0"/>
              </a:rPr>
              <a:t>	</a:t>
            </a:r>
            <a:r>
              <a:rPr lang="en-US" sz="5100" dirty="0" smtClean="0">
                <a:latin typeface="Times New Roman" pitchFamily="18" charset="0"/>
                <a:cs typeface="Times New Roman" pitchFamily="18" charset="0"/>
              </a:rPr>
              <a:t>her </a:t>
            </a:r>
            <a:r>
              <a:rPr lang="en-US" sz="5100" dirty="0">
                <a:latin typeface="Times New Roman" pitchFamily="18" charset="0"/>
                <a:cs typeface="Times New Roman" pitchFamily="18" charset="0"/>
              </a:rPr>
              <a:t>that day. </a:t>
            </a:r>
            <a:endParaRPr lang="en-US" sz="5100" dirty="0" smtClean="0">
              <a:latin typeface="Times New Roman" pitchFamily="18" charset="0"/>
              <a:cs typeface="Times New Roman" pitchFamily="18" charset="0"/>
            </a:endParaRPr>
          </a:p>
          <a:p>
            <a:r>
              <a:rPr lang="en-US" sz="5100" dirty="0" smtClean="0">
                <a:latin typeface="Times New Roman" pitchFamily="18" charset="0"/>
                <a:cs typeface="Times New Roman" pitchFamily="18" charset="0"/>
              </a:rPr>
              <a:t>Deputies </a:t>
            </a:r>
            <a:r>
              <a:rPr lang="en-US" sz="5100" dirty="0">
                <a:latin typeface="Times New Roman" pitchFamily="18" charset="0"/>
                <a:cs typeface="Times New Roman" pitchFamily="18" charset="0"/>
              </a:rPr>
              <a:t>went </a:t>
            </a:r>
            <a:r>
              <a:rPr lang="en-US" sz="5100" dirty="0" smtClean="0">
                <a:latin typeface="Times New Roman" pitchFamily="18" charset="0"/>
                <a:cs typeface="Times New Roman" pitchFamily="18" charset="0"/>
              </a:rPr>
              <a:t>to Vicki’s friend</a:t>
            </a:r>
          </a:p>
          <a:p>
            <a:pPr>
              <a:buNone/>
            </a:pPr>
            <a:r>
              <a:rPr lang="en-US" sz="5100" dirty="0">
                <a:latin typeface="Times New Roman" pitchFamily="18" charset="0"/>
                <a:cs typeface="Times New Roman" pitchFamily="18" charset="0"/>
              </a:rPr>
              <a:t>	</a:t>
            </a:r>
            <a:r>
              <a:rPr lang="en-US" sz="5100" dirty="0" smtClean="0">
                <a:latin typeface="Times New Roman" pitchFamily="18" charset="0"/>
                <a:cs typeface="Times New Roman" pitchFamily="18" charset="0"/>
              </a:rPr>
              <a:t>Jennifer's house.  Jennifer's </a:t>
            </a:r>
          </a:p>
          <a:p>
            <a:pPr>
              <a:buNone/>
            </a:pPr>
            <a:r>
              <a:rPr lang="en-US" sz="5100" dirty="0">
                <a:latin typeface="Times New Roman" pitchFamily="18" charset="0"/>
                <a:cs typeface="Times New Roman" pitchFamily="18" charset="0"/>
              </a:rPr>
              <a:t>	</a:t>
            </a:r>
            <a:r>
              <a:rPr lang="en-US" sz="5100" dirty="0" smtClean="0">
                <a:latin typeface="Times New Roman" pitchFamily="18" charset="0"/>
                <a:cs typeface="Times New Roman" pitchFamily="18" charset="0"/>
              </a:rPr>
              <a:t>younger </a:t>
            </a:r>
            <a:r>
              <a:rPr lang="en-US" sz="5100" dirty="0">
                <a:latin typeface="Times New Roman" pitchFamily="18" charset="0"/>
                <a:cs typeface="Times New Roman" pitchFamily="18" charset="0"/>
              </a:rPr>
              <a:t>brother said Vicki had </a:t>
            </a:r>
            <a:endParaRPr lang="en-US" sz="5100" dirty="0" smtClean="0">
              <a:latin typeface="Times New Roman" pitchFamily="18" charset="0"/>
              <a:cs typeface="Times New Roman" pitchFamily="18" charset="0"/>
            </a:endParaRPr>
          </a:p>
          <a:p>
            <a:pPr>
              <a:buNone/>
            </a:pPr>
            <a:r>
              <a:rPr lang="en-US" sz="5100" dirty="0">
                <a:latin typeface="Times New Roman" pitchFamily="18" charset="0"/>
                <a:cs typeface="Times New Roman" pitchFamily="18" charset="0"/>
              </a:rPr>
              <a:t>	</a:t>
            </a:r>
            <a:r>
              <a:rPr lang="en-US" sz="5100" dirty="0" smtClean="0">
                <a:latin typeface="Times New Roman" pitchFamily="18" charset="0"/>
                <a:cs typeface="Times New Roman" pitchFamily="18" charset="0"/>
              </a:rPr>
              <a:t>stopped </a:t>
            </a:r>
            <a:r>
              <a:rPr lang="en-US" sz="5100" dirty="0">
                <a:latin typeface="Times New Roman" pitchFamily="18" charset="0"/>
                <a:cs typeface="Times New Roman" pitchFamily="18" charset="0"/>
              </a:rPr>
              <a:t>by earlier looking for </a:t>
            </a:r>
            <a:endParaRPr lang="en-US" sz="5100" dirty="0" smtClean="0">
              <a:latin typeface="Times New Roman" pitchFamily="18" charset="0"/>
              <a:cs typeface="Times New Roman" pitchFamily="18" charset="0"/>
            </a:endParaRPr>
          </a:p>
          <a:p>
            <a:pPr>
              <a:buNone/>
            </a:pPr>
            <a:r>
              <a:rPr lang="en-US" sz="5100" dirty="0">
                <a:latin typeface="Times New Roman" pitchFamily="18" charset="0"/>
                <a:cs typeface="Times New Roman" pitchFamily="18" charset="0"/>
              </a:rPr>
              <a:t>	</a:t>
            </a:r>
            <a:r>
              <a:rPr lang="en-US" sz="5100" dirty="0" smtClean="0">
                <a:latin typeface="Times New Roman" pitchFamily="18" charset="0"/>
                <a:cs typeface="Times New Roman" pitchFamily="18" charset="0"/>
              </a:rPr>
              <a:t>Jennifer</a:t>
            </a:r>
            <a:r>
              <a:rPr lang="en-US" sz="5100" dirty="0">
                <a:latin typeface="Times New Roman" pitchFamily="18" charset="0"/>
                <a:cs typeface="Times New Roman" pitchFamily="18" charset="0"/>
              </a:rPr>
              <a:t>. After telling her she was </a:t>
            </a:r>
            <a:endParaRPr lang="en-US" sz="5100" dirty="0" smtClean="0">
              <a:latin typeface="Times New Roman" pitchFamily="18" charset="0"/>
              <a:cs typeface="Times New Roman" pitchFamily="18" charset="0"/>
            </a:endParaRPr>
          </a:p>
          <a:p>
            <a:pPr>
              <a:buNone/>
            </a:pPr>
            <a:r>
              <a:rPr lang="en-US" sz="5100" dirty="0">
                <a:latin typeface="Times New Roman" pitchFamily="18" charset="0"/>
                <a:cs typeface="Times New Roman" pitchFamily="18" charset="0"/>
              </a:rPr>
              <a:t>	</a:t>
            </a:r>
            <a:r>
              <a:rPr lang="en-US" sz="5100" dirty="0" smtClean="0">
                <a:latin typeface="Times New Roman" pitchFamily="18" charset="0"/>
                <a:cs typeface="Times New Roman" pitchFamily="18" charset="0"/>
              </a:rPr>
              <a:t>not </a:t>
            </a:r>
            <a:r>
              <a:rPr lang="en-US" sz="5100" dirty="0">
                <a:latin typeface="Times New Roman" pitchFamily="18" charset="0"/>
                <a:cs typeface="Times New Roman" pitchFamily="18" charset="0"/>
              </a:rPr>
              <a:t>home Vicki left riding towards her house. </a:t>
            </a:r>
            <a:endParaRPr lang="en-US" sz="5100" dirty="0" smtClean="0">
              <a:latin typeface="Times New Roman" pitchFamily="18" charset="0"/>
              <a:cs typeface="Times New Roman" pitchFamily="18" charset="0"/>
            </a:endParaRPr>
          </a:p>
          <a:p>
            <a:r>
              <a:rPr lang="en-US" sz="5100" dirty="0" smtClean="0">
                <a:latin typeface="Times New Roman" pitchFamily="18" charset="0"/>
                <a:cs typeface="Times New Roman" pitchFamily="18" charset="0"/>
              </a:rPr>
              <a:t>Two </a:t>
            </a:r>
            <a:r>
              <a:rPr lang="en-US" sz="5100" dirty="0">
                <a:latin typeface="Times New Roman" pitchFamily="18" charset="0"/>
                <a:cs typeface="Times New Roman" pitchFamily="18" charset="0"/>
              </a:rPr>
              <a:t>older boys approached the deputy claiming </a:t>
            </a:r>
            <a:r>
              <a:rPr lang="en-US" sz="5100" dirty="0" smtClean="0">
                <a:latin typeface="Times New Roman" pitchFamily="18" charset="0"/>
                <a:cs typeface="Times New Roman" pitchFamily="18" charset="0"/>
              </a:rPr>
              <a:t>they saw a small </a:t>
            </a:r>
            <a:r>
              <a:rPr lang="en-US" sz="5100" dirty="0">
                <a:latin typeface="Times New Roman" pitchFamily="18" charset="0"/>
                <a:cs typeface="Times New Roman" pitchFamily="18" charset="0"/>
              </a:rPr>
              <a:t>black car with </a:t>
            </a:r>
            <a:r>
              <a:rPr lang="en-US" sz="5100" dirty="0" smtClean="0">
                <a:latin typeface="Times New Roman" pitchFamily="18" charset="0"/>
                <a:cs typeface="Times New Roman" pitchFamily="18" charset="0"/>
              </a:rPr>
              <a:t>a California license </a:t>
            </a:r>
            <a:r>
              <a:rPr lang="en-US" sz="5100" dirty="0">
                <a:latin typeface="Times New Roman" pitchFamily="18" charset="0"/>
                <a:cs typeface="Times New Roman" pitchFamily="18" charset="0"/>
              </a:rPr>
              <a:t>plate. They said the car was heading in Vicki's </a:t>
            </a:r>
            <a:r>
              <a:rPr lang="en-US" sz="5100" dirty="0" smtClean="0">
                <a:latin typeface="Times New Roman" pitchFamily="18" charset="0"/>
                <a:cs typeface="Times New Roman" pitchFamily="18" charset="0"/>
              </a:rPr>
              <a:t>direction</a:t>
            </a:r>
          </a:p>
          <a:p>
            <a:endParaRPr lang="en-US" dirty="0"/>
          </a:p>
          <a:p>
            <a:endParaRPr lang="en-US" dirty="0"/>
          </a:p>
          <a:p>
            <a:endParaRPr lang="en-US" dirty="0"/>
          </a:p>
        </p:txBody>
      </p:sp>
      <p:pic>
        <p:nvPicPr>
          <p:cNvPr id="2050" name="Picture 2" descr="Vicki's 8th Birthday Party">
            <a:hlinkClick r:id="rId2"/>
          </p:cNvPr>
          <p:cNvPicPr>
            <a:picLocks noChangeAspect="1" noChangeArrowheads="1"/>
          </p:cNvPicPr>
          <p:nvPr/>
        </p:nvPicPr>
        <p:blipFill>
          <a:blip r:embed="rId3"/>
          <a:srcRect/>
          <a:stretch>
            <a:fillRect/>
          </a:stretch>
        </p:blipFill>
        <p:spPr bwMode="auto">
          <a:xfrm>
            <a:off x="5334000" y="762000"/>
            <a:ext cx="3632200" cy="3810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305800" cy="6019800"/>
          </a:xfrm>
        </p:spPr>
        <p:txBody>
          <a:bodyPr>
            <a:normAutofit fontScale="77500" lnSpcReduction="20000"/>
          </a:bodyPr>
          <a:lstStyle/>
          <a:p>
            <a:r>
              <a:rPr lang="en-US" sz="2800" dirty="0" smtClean="0">
                <a:latin typeface="Times New Roman" pitchFamily="18" charset="0"/>
                <a:cs typeface="Times New Roman" pitchFamily="18" charset="0"/>
              </a:rPr>
              <a:t>A toy store clerk at the Tucson mall called the command center stating she saw a woman with an upset little girl who resembled Vicki. The woman wore a wide brimmed hat and was carrying a shopping bag from another store in the mall</a:t>
            </a:r>
          </a:p>
          <a:p>
            <a:r>
              <a:rPr lang="en-US" sz="2800" dirty="0" smtClean="0">
                <a:latin typeface="Times New Roman" pitchFamily="18" charset="0"/>
                <a:cs typeface="Times New Roman" pitchFamily="18" charset="0"/>
              </a:rPr>
              <a:t>Investigators went to Vicki's neighborhood to see if anyone recognized the woman (from a sketch), but no one did. Debbie Carlson said that Vicki would not walk with a stranger and would try to run away.  This raised the idea that Vicki perhaps knew her abductor.</a:t>
            </a:r>
          </a:p>
          <a:p>
            <a:r>
              <a:rPr lang="en-US" sz="2800" dirty="0" smtClean="0">
                <a:latin typeface="Times New Roman" pitchFamily="18" charset="0"/>
                <a:cs typeface="Times New Roman" pitchFamily="18" charset="0"/>
              </a:rPr>
              <a:t>A woman who lived across the street from where Vicki's bicycle had been found brought her son in to tell police that he had reported seeing a "bicycle being knocked down by a black racecar“</a:t>
            </a:r>
          </a:p>
          <a:p>
            <a:r>
              <a:rPr lang="en-US" sz="2800" dirty="0" smtClean="0">
                <a:latin typeface="Times New Roman" pitchFamily="18" charset="0"/>
                <a:cs typeface="Times New Roman" pitchFamily="18" charset="0"/>
              </a:rPr>
              <a:t>Agents checked the area where Vicki's bike was found, and found a fresh gouge on a mailbox post and believed this to be from the car that had allegedly hit Vicki's bike. </a:t>
            </a:r>
          </a:p>
          <a:p>
            <a:r>
              <a:rPr lang="en-US" sz="2800" dirty="0" smtClean="0">
                <a:latin typeface="Times New Roman" pitchFamily="18" charset="0"/>
                <a:cs typeface="Times New Roman" pitchFamily="18" charset="0"/>
              </a:rPr>
              <a:t>After questioning possible witnesses, Sam Hall, a coach at an elementary school, stated he saw a suspicious vehicle at the schoolyard on September 17 (20 minutes before Vicki was last seen).  He saw a California license plate and wrote it down. He noticed the driver was watching the children play, and described the driver as male with long hair rising on the back of his neck and a beard.</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l"/>
            <a:r>
              <a:rPr lang="en-US" b="1" u="sng" dirty="0"/>
              <a:t>Frank Jarvis </a:t>
            </a:r>
            <a:r>
              <a:rPr lang="en-US" b="1" u="sng" dirty="0" smtClean="0"/>
              <a:t>Atwood</a:t>
            </a:r>
            <a:endParaRPr lang="en-US" u="sng" dirty="0"/>
          </a:p>
        </p:txBody>
      </p:sp>
      <p:sp>
        <p:nvSpPr>
          <p:cNvPr id="3" name="Content Placeholder 2"/>
          <p:cNvSpPr>
            <a:spLocks noGrp="1"/>
          </p:cNvSpPr>
          <p:nvPr>
            <p:ph idx="1"/>
          </p:nvPr>
        </p:nvSpPr>
        <p:spPr>
          <a:xfrm>
            <a:off x="304800" y="990600"/>
            <a:ext cx="6096000" cy="5135563"/>
          </a:xfrm>
        </p:spPr>
        <p:txBody>
          <a:bodyPr>
            <a:normAutofit fontScale="62500" lnSpcReduction="20000"/>
          </a:bodyPr>
          <a:lstStyle/>
          <a:p>
            <a:r>
              <a:rPr lang="en-US" dirty="0"/>
              <a:t>The trace on the license plate lead to a 28 year old </a:t>
            </a:r>
            <a:r>
              <a:rPr lang="en-US" dirty="0" smtClean="0"/>
              <a:t>Los Angeles man </a:t>
            </a:r>
            <a:r>
              <a:rPr lang="en-US" dirty="0"/>
              <a:t>named Frank Jarvis Atwood. </a:t>
            </a:r>
            <a:endParaRPr lang="en-US" dirty="0" smtClean="0"/>
          </a:p>
          <a:p>
            <a:r>
              <a:rPr lang="en-US" dirty="0" smtClean="0"/>
              <a:t>Frank </a:t>
            </a:r>
            <a:r>
              <a:rPr lang="en-US" dirty="0"/>
              <a:t>Atwood was out on parole </a:t>
            </a:r>
            <a:r>
              <a:rPr lang="en-US" dirty="0" smtClean="0"/>
              <a:t>in California for kidnapping and child molestation charges. </a:t>
            </a:r>
          </a:p>
          <a:p>
            <a:r>
              <a:rPr lang="en-US" dirty="0" smtClean="0"/>
              <a:t>The car </a:t>
            </a:r>
            <a:r>
              <a:rPr lang="en-US" dirty="0"/>
              <a:t>was </a:t>
            </a:r>
            <a:r>
              <a:rPr lang="en-US" dirty="0" smtClean="0"/>
              <a:t>registered to Frank </a:t>
            </a:r>
            <a:r>
              <a:rPr lang="en-US" dirty="0"/>
              <a:t>Jarvis </a:t>
            </a:r>
            <a:r>
              <a:rPr lang="en-US" dirty="0" smtClean="0"/>
              <a:t>Atwood’s father. </a:t>
            </a:r>
          </a:p>
          <a:p>
            <a:r>
              <a:rPr lang="en-US" dirty="0" smtClean="0"/>
              <a:t>When investigators went to his parent’s house, they said their </a:t>
            </a:r>
            <a:r>
              <a:rPr lang="en-US" dirty="0"/>
              <a:t>son had visited earlier but didn't know where he had gone afterwards.</a:t>
            </a:r>
          </a:p>
          <a:p>
            <a:r>
              <a:rPr lang="en-US" dirty="0"/>
              <a:t>A few hours later, Atwood called his parents stating his car broke </a:t>
            </a:r>
            <a:r>
              <a:rPr lang="en-US" dirty="0" smtClean="0"/>
              <a:t>down in Texas and </a:t>
            </a:r>
            <a:r>
              <a:rPr lang="en-US" dirty="0"/>
              <a:t>needed </a:t>
            </a:r>
            <a:r>
              <a:rPr lang="en-US" dirty="0" smtClean="0"/>
              <a:t>money to </a:t>
            </a:r>
            <a:r>
              <a:rPr lang="en-US" dirty="0"/>
              <a:t>get it fixed. </a:t>
            </a:r>
            <a:endParaRPr lang="en-US" dirty="0" smtClean="0"/>
          </a:p>
          <a:p>
            <a:r>
              <a:rPr lang="en-US" dirty="0" smtClean="0"/>
              <a:t>His </a:t>
            </a:r>
            <a:r>
              <a:rPr lang="en-US" dirty="0"/>
              <a:t>mother wrote down the </a:t>
            </a:r>
            <a:r>
              <a:rPr lang="en-US" dirty="0" smtClean="0"/>
              <a:t>address and his father </a:t>
            </a:r>
            <a:r>
              <a:rPr lang="en-US" dirty="0"/>
              <a:t>went outside to a </a:t>
            </a:r>
            <a:r>
              <a:rPr lang="en-US" dirty="0" smtClean="0"/>
              <a:t>payphone to call </a:t>
            </a:r>
            <a:r>
              <a:rPr lang="en-US" dirty="0"/>
              <a:t>the </a:t>
            </a:r>
            <a:r>
              <a:rPr lang="en-US" dirty="0" smtClean="0"/>
              <a:t>FBI</a:t>
            </a:r>
          </a:p>
          <a:p>
            <a:r>
              <a:rPr lang="en-US" dirty="0" smtClean="0"/>
              <a:t> Agents in Arizona called </a:t>
            </a:r>
            <a:r>
              <a:rPr lang="en-US" dirty="0"/>
              <a:t>agents in Texas to apprehend Frank Atwood. </a:t>
            </a:r>
            <a:r>
              <a:rPr lang="en-US" dirty="0" smtClean="0"/>
              <a:t>Agents arrested </a:t>
            </a:r>
            <a:r>
              <a:rPr lang="en-US" dirty="0"/>
              <a:t>Atwood and his traveling companion James McDonald in </a:t>
            </a:r>
            <a:r>
              <a:rPr lang="en-US" dirty="0" smtClean="0"/>
              <a:t>Kerrville, Texas at the service station</a:t>
            </a:r>
            <a:endParaRPr lang="en-US" dirty="0"/>
          </a:p>
          <a:p>
            <a:endParaRPr lang="en-US" dirty="0"/>
          </a:p>
        </p:txBody>
      </p:sp>
      <p:pic>
        <p:nvPicPr>
          <p:cNvPr id="17410" name="Picture 2" descr="Atwood"/>
          <p:cNvPicPr>
            <a:picLocks noChangeAspect="1" noChangeArrowheads="1"/>
          </p:cNvPicPr>
          <p:nvPr/>
        </p:nvPicPr>
        <p:blipFill>
          <a:blip r:embed="rId2"/>
          <a:srcRect/>
          <a:stretch>
            <a:fillRect/>
          </a:stretch>
        </p:blipFill>
        <p:spPr bwMode="auto">
          <a:xfrm>
            <a:off x="6479286" y="304800"/>
            <a:ext cx="2036064" cy="3048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pPr algn="l"/>
            <a:r>
              <a:rPr lang="en-US" sz="3200" b="1" u="sng" dirty="0" smtClean="0"/>
              <a:t>Questioning</a:t>
            </a:r>
            <a:endParaRPr lang="en-US" sz="3200" u="sng" dirty="0"/>
          </a:p>
        </p:txBody>
      </p:sp>
      <p:sp>
        <p:nvSpPr>
          <p:cNvPr id="3" name="Content Placeholder 2"/>
          <p:cNvSpPr>
            <a:spLocks noGrp="1"/>
          </p:cNvSpPr>
          <p:nvPr>
            <p:ph idx="1"/>
          </p:nvPr>
        </p:nvSpPr>
        <p:spPr>
          <a:xfrm>
            <a:off x="381000" y="914400"/>
            <a:ext cx="8305800" cy="5211763"/>
          </a:xfrm>
        </p:spPr>
        <p:txBody>
          <a:bodyPr>
            <a:normAutofit fontScale="62500" lnSpcReduction="20000"/>
          </a:bodyPr>
          <a:lstStyle/>
          <a:p>
            <a:r>
              <a:rPr lang="en-US" dirty="0"/>
              <a:t>Atwood and McDonald were brought in for </a:t>
            </a:r>
            <a:r>
              <a:rPr lang="en-US" dirty="0" smtClean="0"/>
              <a:t>questioning</a:t>
            </a:r>
          </a:p>
          <a:p>
            <a:r>
              <a:rPr lang="en-US" dirty="0" smtClean="0"/>
              <a:t>During </a:t>
            </a:r>
            <a:r>
              <a:rPr lang="en-US" dirty="0"/>
              <a:t>questioning, Atwood told investigators he was in Vicki's neighborhood on September </a:t>
            </a:r>
            <a:r>
              <a:rPr lang="en-US" dirty="0" smtClean="0"/>
              <a:t>17</a:t>
            </a:r>
            <a:r>
              <a:rPr lang="en-US" baseline="30000" dirty="0" smtClean="0"/>
              <a:t>th</a:t>
            </a:r>
            <a:r>
              <a:rPr lang="en-US" dirty="0" smtClean="0"/>
              <a:t> staying </a:t>
            </a:r>
            <a:r>
              <a:rPr lang="en-US" dirty="0"/>
              <a:t>in a nearby park. </a:t>
            </a:r>
            <a:endParaRPr lang="en-US" dirty="0" smtClean="0"/>
          </a:p>
          <a:p>
            <a:r>
              <a:rPr lang="en-US" dirty="0" smtClean="0"/>
              <a:t>About </a:t>
            </a:r>
            <a:r>
              <a:rPr lang="en-US" dirty="0"/>
              <a:t>3:00 PM, he left to buy drugs and returned to the park about </a:t>
            </a:r>
            <a:r>
              <a:rPr lang="en-US" dirty="0" smtClean="0"/>
              <a:t>5:00PM</a:t>
            </a:r>
          </a:p>
          <a:p>
            <a:r>
              <a:rPr lang="en-US" dirty="0" smtClean="0"/>
              <a:t>James </a:t>
            </a:r>
            <a:r>
              <a:rPr lang="en-US" dirty="0"/>
              <a:t>McDonald corroborated Atwood's story, and told investigators that he and Atwood had an argument in the park about 3:00. </a:t>
            </a:r>
            <a:endParaRPr lang="en-US" dirty="0" smtClean="0"/>
          </a:p>
          <a:p>
            <a:r>
              <a:rPr lang="en-US" dirty="0" smtClean="0"/>
              <a:t>Atwood </a:t>
            </a:r>
            <a:r>
              <a:rPr lang="en-US" dirty="0"/>
              <a:t>left for 2 hours and returned with bloodstains on his hands and clothing. </a:t>
            </a:r>
            <a:r>
              <a:rPr lang="en-US" dirty="0" smtClean="0"/>
              <a:t>He </a:t>
            </a:r>
            <a:r>
              <a:rPr lang="en-US" dirty="0"/>
              <a:t>told McDonald he got into a fight with a drug dealer and stabbed him. </a:t>
            </a:r>
            <a:endParaRPr lang="en-US" dirty="0" smtClean="0"/>
          </a:p>
          <a:p>
            <a:r>
              <a:rPr lang="en-US" dirty="0"/>
              <a:t>Investigators searched the trailer Atwood was staying in, and found a bloodstained blanket and a </a:t>
            </a:r>
            <a:r>
              <a:rPr lang="en-US" dirty="0" smtClean="0"/>
              <a:t>hairbrush. Both </a:t>
            </a:r>
            <a:r>
              <a:rPr lang="en-US" dirty="0"/>
              <a:t>were subjected to blood and fiber tests and proved nothing in connection with Vicki's disappearance. Atwood's clothes and knife were never found. </a:t>
            </a:r>
            <a:endParaRPr lang="en-US" dirty="0" smtClean="0"/>
          </a:p>
          <a:p>
            <a:r>
              <a:rPr lang="en-US" dirty="0" smtClean="0"/>
              <a:t>The </a:t>
            </a:r>
            <a:r>
              <a:rPr lang="en-US" dirty="0"/>
              <a:t>search </a:t>
            </a:r>
            <a:r>
              <a:rPr lang="en-US" dirty="0" smtClean="0"/>
              <a:t>for evidence continued. </a:t>
            </a:r>
            <a:r>
              <a:rPr lang="en-US" dirty="0"/>
              <a:t>Detectives revisited the park where Atwood had stayed. They found a couple that knew Atwood who said that </a:t>
            </a:r>
            <a:r>
              <a:rPr lang="en-US" dirty="0" smtClean="0"/>
              <a:t>Atwood had </a:t>
            </a:r>
            <a:r>
              <a:rPr lang="en-US" dirty="0"/>
              <a:t>bloodstained clothes the day Vicki disappeared. Atwood told them he had stabbed a double-crossing drug </a:t>
            </a:r>
            <a:r>
              <a:rPr lang="en-US" dirty="0" smtClean="0"/>
              <a:t>dealer.</a:t>
            </a:r>
            <a:endParaRPr lang="en-US" dirty="0"/>
          </a:p>
          <a:p>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457200"/>
          </a:xfrm>
        </p:spPr>
        <p:txBody>
          <a:bodyPr>
            <a:noAutofit/>
          </a:bodyPr>
          <a:lstStyle/>
          <a:p>
            <a:pPr algn="l"/>
            <a:r>
              <a:rPr lang="en-US" sz="3200" b="1" u="sng" dirty="0"/>
              <a:t>Evidence against Atwood</a:t>
            </a:r>
            <a:br>
              <a:rPr lang="en-US" sz="3200" b="1" u="sng" dirty="0"/>
            </a:br>
            <a:endParaRPr lang="en-US" sz="3200" u="sng" dirty="0"/>
          </a:p>
        </p:txBody>
      </p:sp>
      <p:sp>
        <p:nvSpPr>
          <p:cNvPr id="3" name="Content Placeholder 2"/>
          <p:cNvSpPr>
            <a:spLocks noGrp="1"/>
          </p:cNvSpPr>
          <p:nvPr>
            <p:ph idx="1"/>
          </p:nvPr>
        </p:nvSpPr>
        <p:spPr>
          <a:xfrm>
            <a:off x="457200" y="914400"/>
            <a:ext cx="8229600" cy="5211763"/>
          </a:xfrm>
        </p:spPr>
        <p:txBody>
          <a:bodyPr>
            <a:normAutofit/>
          </a:bodyPr>
          <a:lstStyle/>
          <a:p>
            <a:r>
              <a:rPr lang="en-US" sz="2400" dirty="0"/>
              <a:t>Investigators had corroborating stories that suggested Atwood's guilt but required physical evidence. </a:t>
            </a:r>
            <a:endParaRPr lang="en-US" sz="2400" dirty="0" smtClean="0"/>
          </a:p>
          <a:p>
            <a:r>
              <a:rPr lang="en-US" sz="2400" dirty="0" smtClean="0"/>
              <a:t>They </a:t>
            </a:r>
            <a:r>
              <a:rPr lang="en-US" sz="2400" dirty="0"/>
              <a:t>compared hair samples from Vicki's bedroom and hair found in the </a:t>
            </a:r>
            <a:r>
              <a:rPr lang="en-US" sz="2400" dirty="0" smtClean="0"/>
              <a:t>car… no match. </a:t>
            </a:r>
          </a:p>
          <a:p>
            <a:r>
              <a:rPr lang="en-US" sz="2400" dirty="0" smtClean="0"/>
              <a:t>Investigators found </a:t>
            </a:r>
            <a:r>
              <a:rPr lang="en-US" sz="2400" dirty="0"/>
              <a:t>pink </a:t>
            </a:r>
            <a:r>
              <a:rPr lang="en-US" sz="2400" dirty="0" smtClean="0"/>
              <a:t>paint on the </a:t>
            </a:r>
            <a:r>
              <a:rPr lang="en-US" sz="2400" dirty="0" smtClean="0"/>
              <a:t>front bumper of </a:t>
            </a:r>
            <a:r>
              <a:rPr lang="en-US" sz="2400" dirty="0" smtClean="0"/>
              <a:t>Atwood's car</a:t>
            </a:r>
          </a:p>
          <a:p>
            <a:r>
              <a:rPr lang="en-US" sz="2400" dirty="0" smtClean="0"/>
              <a:t>After comparing the paint on the car to </a:t>
            </a:r>
            <a:r>
              <a:rPr lang="en-US" sz="2400" dirty="0"/>
              <a:t>a sample of pink paint from Vicki's bike, it was determined to be a </a:t>
            </a:r>
            <a:r>
              <a:rPr lang="en-US" sz="2400" dirty="0" smtClean="0"/>
              <a:t>“match”</a:t>
            </a:r>
          </a:p>
          <a:p>
            <a:r>
              <a:rPr lang="en-US" sz="2400" dirty="0" smtClean="0"/>
              <a:t>Chrome </a:t>
            </a:r>
            <a:r>
              <a:rPr lang="en-US" sz="2400" dirty="0"/>
              <a:t>plating from the bumper was found smeared on the </a:t>
            </a:r>
            <a:r>
              <a:rPr lang="en-US" sz="2400" dirty="0" smtClean="0"/>
              <a:t>bike</a:t>
            </a:r>
            <a:endParaRPr lang="en-US" sz="2400" dirty="0"/>
          </a:p>
          <a:p>
            <a:endParaRPr lang="en-US" dirty="0"/>
          </a:p>
        </p:txBody>
      </p:sp>
      <p:pic>
        <p:nvPicPr>
          <p:cNvPr id="18435" name="Picture 3" descr="https://encrypted-tbn1.gstatic.com/images?q=tbn:ANd9GcQ1LrAlY7U6NO76rTKmTbSAkXdx4sPaNvRb5hMrL6WgFZTX-N6KHw">
            <a:hlinkClick r:id="rId2"/>
          </p:cNvPr>
          <p:cNvPicPr>
            <a:picLocks noChangeAspect="1" noChangeArrowheads="1"/>
          </p:cNvPicPr>
          <p:nvPr/>
        </p:nvPicPr>
        <p:blipFill>
          <a:blip r:embed="rId3"/>
          <a:srcRect/>
          <a:stretch>
            <a:fillRect/>
          </a:stretch>
        </p:blipFill>
        <p:spPr bwMode="auto">
          <a:xfrm>
            <a:off x="5486400" y="4648200"/>
            <a:ext cx="2716487" cy="2038511"/>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l"/>
            <a:r>
              <a:rPr lang="en-US" u="sng" dirty="0" smtClean="0"/>
              <a:t>Trial</a:t>
            </a:r>
            <a:endParaRPr lang="en-US" u="sng" dirty="0"/>
          </a:p>
        </p:txBody>
      </p:sp>
      <p:sp>
        <p:nvSpPr>
          <p:cNvPr id="3" name="Content Placeholder 2"/>
          <p:cNvSpPr>
            <a:spLocks noGrp="1"/>
          </p:cNvSpPr>
          <p:nvPr>
            <p:ph idx="1"/>
          </p:nvPr>
        </p:nvSpPr>
        <p:spPr>
          <a:xfrm>
            <a:off x="381000" y="1066800"/>
            <a:ext cx="8305800" cy="5059363"/>
          </a:xfrm>
        </p:spPr>
        <p:txBody>
          <a:bodyPr>
            <a:normAutofit/>
          </a:bodyPr>
          <a:lstStyle/>
          <a:p>
            <a:r>
              <a:rPr lang="en-US" sz="2400" dirty="0">
                <a:latin typeface="Times New Roman" pitchFamily="18" charset="0"/>
                <a:cs typeface="Times New Roman" pitchFamily="18" charset="0"/>
              </a:rPr>
              <a:t>Almost three weeks after Vicki's disappearance, Atwood was arrested and charged with kidnapping. </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Because </a:t>
            </a:r>
            <a:r>
              <a:rPr lang="en-US" sz="2400" dirty="0">
                <a:latin typeface="Times New Roman" pitchFamily="18" charset="0"/>
                <a:cs typeface="Times New Roman" pitchFamily="18" charset="0"/>
              </a:rPr>
              <a:t>of </a:t>
            </a:r>
            <a:r>
              <a:rPr lang="en-US" sz="2400" dirty="0" smtClean="0">
                <a:latin typeface="Times New Roman" pitchFamily="18" charset="0"/>
                <a:cs typeface="Times New Roman" pitchFamily="18" charset="0"/>
              </a:rPr>
              <a:t>the publicity of </a:t>
            </a:r>
            <a:r>
              <a:rPr lang="en-US" sz="2400" dirty="0">
                <a:latin typeface="Times New Roman" pitchFamily="18" charset="0"/>
                <a:cs typeface="Times New Roman" pitchFamily="18" charset="0"/>
              </a:rPr>
              <a:t>the case in Tucson, the judge ordered the trial to be moved </a:t>
            </a:r>
            <a:r>
              <a:rPr lang="en-US" sz="2400" dirty="0" smtClean="0">
                <a:latin typeface="Times New Roman" pitchFamily="18" charset="0"/>
                <a:cs typeface="Times New Roman" pitchFamily="18" charset="0"/>
              </a:rPr>
              <a:t>to Phoenix. </a:t>
            </a:r>
            <a:r>
              <a:rPr lang="en-US" sz="2400" dirty="0">
                <a:latin typeface="Times New Roman" pitchFamily="18" charset="0"/>
                <a:cs typeface="Times New Roman" pitchFamily="18" charset="0"/>
              </a:rPr>
              <a:t>Jury selection took almost 6 </a:t>
            </a:r>
            <a:r>
              <a:rPr lang="en-US" sz="2400" dirty="0" smtClean="0">
                <a:latin typeface="Times New Roman" pitchFamily="18" charset="0"/>
                <a:cs typeface="Times New Roman" pitchFamily="18" charset="0"/>
              </a:rPr>
              <a:t>weeks.</a:t>
            </a:r>
          </a:p>
          <a:p>
            <a:r>
              <a:rPr lang="en-US" sz="2400" dirty="0" smtClean="0">
                <a:latin typeface="Times New Roman" pitchFamily="18" charset="0"/>
                <a:cs typeface="Times New Roman" pitchFamily="18" charset="0"/>
              </a:rPr>
              <a:t>On </a:t>
            </a:r>
            <a:r>
              <a:rPr lang="en-US" sz="2400" dirty="0">
                <a:latin typeface="Times New Roman" pitchFamily="18" charset="0"/>
                <a:cs typeface="Times New Roman" pitchFamily="18" charset="0"/>
              </a:rPr>
              <a:t>December 3, 1984, </a:t>
            </a:r>
            <a:r>
              <a:rPr lang="en-US" sz="2400" dirty="0" smtClean="0">
                <a:latin typeface="Times New Roman" pitchFamily="18" charset="0"/>
                <a:cs typeface="Times New Roman" pitchFamily="18" charset="0"/>
              </a:rPr>
              <a:t>Atwood pleaded </a:t>
            </a:r>
            <a:r>
              <a:rPr lang="en-US" sz="2400" b="1" dirty="0" smtClean="0">
                <a:latin typeface="Times New Roman" pitchFamily="18" charset="0"/>
                <a:cs typeface="Times New Roman" pitchFamily="18" charset="0"/>
              </a:rPr>
              <a:t>not </a:t>
            </a:r>
            <a:r>
              <a:rPr lang="en-US" sz="2400" dirty="0">
                <a:latin typeface="Times New Roman" pitchFamily="18" charset="0"/>
                <a:cs typeface="Times New Roman" pitchFamily="18" charset="0"/>
              </a:rPr>
              <a:t>guilty to kidnapping charges.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pPr algn="l"/>
            <a:r>
              <a:rPr lang="en-US" sz="3200" u="sng" dirty="0" smtClean="0"/>
              <a:t>Discovery of remains</a:t>
            </a:r>
            <a:endParaRPr lang="en-US" sz="3200" u="sng" dirty="0"/>
          </a:p>
        </p:txBody>
      </p:sp>
      <p:sp>
        <p:nvSpPr>
          <p:cNvPr id="3" name="Content Placeholder 2"/>
          <p:cNvSpPr>
            <a:spLocks noGrp="1"/>
          </p:cNvSpPr>
          <p:nvPr>
            <p:ph idx="1"/>
          </p:nvPr>
        </p:nvSpPr>
        <p:spPr>
          <a:xfrm>
            <a:off x="381000" y="1066800"/>
            <a:ext cx="8305800" cy="5059363"/>
          </a:xfrm>
        </p:spPr>
        <p:txBody>
          <a:bodyPr/>
          <a:lstStyle/>
          <a:p>
            <a:r>
              <a:rPr lang="en-US" sz="2800" dirty="0"/>
              <a:t>On April 12, 1985, a woman walking </a:t>
            </a:r>
            <a:r>
              <a:rPr lang="en-US" sz="2800" dirty="0" smtClean="0"/>
              <a:t>her dog found </a:t>
            </a:r>
            <a:r>
              <a:rPr lang="en-US" sz="2800" dirty="0"/>
              <a:t>a </a:t>
            </a:r>
            <a:r>
              <a:rPr lang="en-US" sz="2800" dirty="0" smtClean="0"/>
              <a:t>small human skull in the desert northwest </a:t>
            </a:r>
            <a:r>
              <a:rPr lang="en-US" sz="2800" dirty="0"/>
              <a:t>of </a:t>
            </a:r>
            <a:r>
              <a:rPr lang="en-US" sz="2800" dirty="0" smtClean="0"/>
              <a:t>Tucson</a:t>
            </a:r>
          </a:p>
          <a:p>
            <a:r>
              <a:rPr lang="en-US" sz="2800" dirty="0" smtClean="0"/>
              <a:t>Dental records confirmed </a:t>
            </a:r>
            <a:r>
              <a:rPr lang="en-US" sz="2800" dirty="0"/>
              <a:t>they were Vicki's remains. </a:t>
            </a:r>
            <a:endParaRPr lang="en-US" sz="2800" dirty="0" smtClean="0"/>
          </a:p>
          <a:p>
            <a:r>
              <a:rPr lang="en-US" sz="2800" dirty="0" smtClean="0"/>
              <a:t>Atwood was indicted on 1</a:t>
            </a:r>
            <a:r>
              <a:rPr lang="en-US" sz="2800" baseline="30000" dirty="0" smtClean="0"/>
              <a:t>st</a:t>
            </a:r>
            <a:r>
              <a:rPr lang="en-US" sz="2800" dirty="0" smtClean="0"/>
              <a:t> degree murder and was found guilty</a:t>
            </a:r>
          </a:p>
          <a:p>
            <a:r>
              <a:rPr lang="en-US" sz="2800" dirty="0" smtClean="0"/>
              <a:t>He was sentenced to death on </a:t>
            </a:r>
            <a:r>
              <a:rPr lang="en-US" sz="2800" dirty="0"/>
              <a:t>March 26, 1987.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TotalTime>
  <Words>1069</Words>
  <Application>Microsoft Office PowerPoint</Application>
  <PresentationFormat>On-screen Show (4:3)</PresentationFormat>
  <Paragraphs>70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Vicki Lynn Hoskinson Case</vt:lpstr>
      <vt:lpstr>Background</vt:lpstr>
      <vt:lpstr>Search and possible sightings</vt:lpstr>
      <vt:lpstr>Slide 4</vt:lpstr>
      <vt:lpstr>Frank Jarvis Atwood</vt:lpstr>
      <vt:lpstr>Questioning</vt:lpstr>
      <vt:lpstr>Evidence against Atwood </vt:lpstr>
      <vt:lpstr>Trial</vt:lpstr>
      <vt:lpstr>Discovery of remains</vt:lpstr>
      <vt:lpstr>Where we are today…</vt:lpstr>
      <vt:lpstr>Don’t forget Vicki Lynn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Vicki Lynn Hoskinson Case</dc:title>
  <dc:creator>tklatt</dc:creator>
  <cp:lastModifiedBy>tklatt</cp:lastModifiedBy>
  <cp:revision>2</cp:revision>
  <dcterms:created xsi:type="dcterms:W3CDTF">2013-12-04T17:00:51Z</dcterms:created>
  <dcterms:modified xsi:type="dcterms:W3CDTF">2013-12-04T19:49:18Z</dcterms:modified>
</cp:coreProperties>
</file>